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Balmy" charset="1" panose="00000000000000000000"/>
      <p:regular r:id="rId40"/>
    </p:embeddedFont>
    <p:embeddedFont>
      <p:font typeface="Childos Arabic" charset="1" panose="00000500000000000000"/>
      <p:regular r:id="rId41"/>
    </p:embeddedFont>
    <p:embeddedFont>
      <p:font typeface="Childos Arabic Light" charset="1" panose="00000400000000000000"/>
      <p:regular r:id="rId42"/>
    </p:embeddedFont>
    <p:embeddedFont>
      <p:font typeface="Childos Arabic Semi-Bold" charset="1" panose="00000700000000000000"/>
      <p:regular r:id="rId43"/>
    </p:embeddedFont>
    <p:embeddedFont>
      <p:font typeface="Childos Arabic Bold" charset="1" panose="00000800000000000000"/>
      <p:regular r:id="rId44"/>
    </p:embeddedFont>
    <p:embeddedFont>
      <p:font typeface="Canva Sans" charset="1" panose="020B050303050104010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png" Type="http://schemas.openxmlformats.org/officeDocument/2006/relationships/image"/><Relationship Id="rId13" Target="../media/image49.png" Type="http://schemas.openxmlformats.org/officeDocument/2006/relationships/image"/><Relationship Id="rId14" Target="../media/image50.png" Type="http://schemas.openxmlformats.org/officeDocument/2006/relationships/image"/><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jpeg" Type="http://schemas.openxmlformats.org/officeDocument/2006/relationships/image"/><Relationship Id="rId4" Target="../media/image53.jpeg" Type="http://schemas.openxmlformats.org/officeDocument/2006/relationships/image"/><Relationship Id="rId5" Target="../media/image54.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png" Type="http://schemas.openxmlformats.org/officeDocument/2006/relationships/image"/><Relationship Id="rId7" Target="../media/image18.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8967304"/>
            <a:ext cx="20854598" cy="4295913"/>
            <a:chOff x="0" y="0"/>
            <a:chExt cx="5492569" cy="1131434"/>
          </a:xfrm>
        </p:grpSpPr>
        <p:sp>
          <p:nvSpPr>
            <p:cNvPr name="Freeform 10" id="10"/>
            <p:cNvSpPr/>
            <p:nvPr/>
          </p:nvSpPr>
          <p:spPr>
            <a:xfrm flipH="false" flipV="false" rot="0">
              <a:off x="0" y="0"/>
              <a:ext cx="5492569" cy="1131434"/>
            </a:xfrm>
            <a:custGeom>
              <a:avLst/>
              <a:gdLst/>
              <a:ahLst/>
              <a:cxnLst/>
              <a:rect r="r" b="b" t="t" l="l"/>
              <a:pathLst>
                <a:path h="1131434" w="5492569">
                  <a:moveTo>
                    <a:pt x="0" y="0"/>
                  </a:moveTo>
                  <a:lnTo>
                    <a:pt x="5492569" y="0"/>
                  </a:lnTo>
                  <a:lnTo>
                    <a:pt x="5492569" y="1131434"/>
                  </a:lnTo>
                  <a:lnTo>
                    <a:pt x="0" y="1131434"/>
                  </a:lnTo>
                  <a:close/>
                </a:path>
              </a:pathLst>
            </a:custGeom>
            <a:solidFill>
              <a:srgbClr val="FCCE5D"/>
            </a:solidFill>
            <a:ln cap="sq">
              <a:noFill/>
              <a:prstDash val="solid"/>
              <a:miter/>
            </a:ln>
          </p:spPr>
        </p:sp>
        <p:sp>
          <p:nvSpPr>
            <p:cNvPr name="TextBox 11" id="11"/>
            <p:cNvSpPr txBox="true"/>
            <p:nvPr/>
          </p:nvSpPr>
          <p:spPr>
            <a:xfrm>
              <a:off x="0" y="-38100"/>
              <a:ext cx="5492569" cy="116953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02697" y="4861416"/>
            <a:ext cx="19493395" cy="4739821"/>
            <a:chOff x="0" y="0"/>
            <a:chExt cx="25991193" cy="6319761"/>
          </a:xfrm>
        </p:grpSpPr>
        <p:sp>
          <p:nvSpPr>
            <p:cNvPr name="Freeform 13" id="13"/>
            <p:cNvSpPr/>
            <p:nvPr/>
          </p:nvSpPr>
          <p:spPr>
            <a:xfrm flipH="false" flipV="false" rot="0">
              <a:off x="8812267" y="143902"/>
              <a:ext cx="7981723" cy="6175858"/>
            </a:xfrm>
            <a:custGeom>
              <a:avLst/>
              <a:gdLst/>
              <a:ahLst/>
              <a:cxnLst/>
              <a:rect r="r" b="b" t="t" l="l"/>
              <a:pathLst>
                <a:path h="6175858" w="7981723">
                  <a:moveTo>
                    <a:pt x="0" y="0"/>
                  </a:moveTo>
                  <a:lnTo>
                    <a:pt x="7981723" y="0"/>
                  </a:lnTo>
                  <a:lnTo>
                    <a:pt x="7981723" y="6175859"/>
                  </a:lnTo>
                  <a:lnTo>
                    <a:pt x="0" y="6175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562401" y="31978"/>
              <a:ext cx="9428791" cy="6175858"/>
            </a:xfrm>
            <a:custGeom>
              <a:avLst/>
              <a:gdLst/>
              <a:ahLst/>
              <a:cxnLst/>
              <a:rect r="r" b="b" t="t" l="l"/>
              <a:pathLst>
                <a:path h="6175858" w="9428791">
                  <a:moveTo>
                    <a:pt x="0" y="0"/>
                  </a:moveTo>
                  <a:lnTo>
                    <a:pt x="9428792" y="0"/>
                  </a:lnTo>
                  <a:lnTo>
                    <a:pt x="9428792" y="6175859"/>
                  </a:lnTo>
                  <a:lnTo>
                    <a:pt x="0" y="61758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0" y="0"/>
              <a:ext cx="9149420" cy="6175858"/>
            </a:xfrm>
            <a:custGeom>
              <a:avLst/>
              <a:gdLst/>
              <a:ahLst/>
              <a:cxnLst/>
              <a:rect r="r" b="b" t="t" l="l"/>
              <a:pathLst>
                <a:path h="6175858" w="9149420">
                  <a:moveTo>
                    <a:pt x="0" y="0"/>
                  </a:moveTo>
                  <a:lnTo>
                    <a:pt x="9149420" y="0"/>
                  </a:lnTo>
                  <a:lnTo>
                    <a:pt x="9149420" y="6175858"/>
                  </a:lnTo>
                  <a:lnTo>
                    <a:pt x="0" y="61758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6" id="16"/>
          <p:cNvSpPr txBox="true"/>
          <p:nvPr/>
        </p:nvSpPr>
        <p:spPr>
          <a:xfrm rot="0">
            <a:off x="1028700" y="968336"/>
            <a:ext cx="16230600" cy="3631902"/>
          </a:xfrm>
          <a:prstGeom prst="rect">
            <a:avLst/>
          </a:prstGeom>
        </p:spPr>
        <p:txBody>
          <a:bodyPr anchor="t" rtlCol="false" tIns="0" lIns="0" bIns="0" rIns="0">
            <a:spAutoFit/>
          </a:bodyPr>
          <a:lstStyle/>
          <a:p>
            <a:pPr algn="ctr">
              <a:lnSpc>
                <a:spcPts val="9409"/>
              </a:lnSpc>
            </a:pPr>
            <a:r>
              <a:rPr lang="en-US" sz="9047">
                <a:solidFill>
                  <a:srgbClr val="442816"/>
                </a:solidFill>
                <a:latin typeface="Balmy"/>
                <a:ea typeface="Balmy"/>
                <a:cs typeface="Balmy"/>
                <a:sym typeface="Balmy"/>
              </a:rPr>
              <a:t>Needfinding, POVs, HMWs, Brainstorming, &amp; Experience Prototypes report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81896" y="6086137"/>
            <a:ext cx="2123334" cy="1825752"/>
            <a:chOff x="0" y="0"/>
            <a:chExt cx="559232" cy="480856"/>
          </a:xfrm>
        </p:grpSpPr>
        <p:sp>
          <p:nvSpPr>
            <p:cNvPr name="Freeform 10" id="10"/>
            <p:cNvSpPr/>
            <p:nvPr/>
          </p:nvSpPr>
          <p:spPr>
            <a:xfrm flipH="false" flipV="false" rot="0">
              <a:off x="0" y="0"/>
              <a:ext cx="559232" cy="480856"/>
            </a:xfrm>
            <a:custGeom>
              <a:avLst/>
              <a:gdLst/>
              <a:ahLst/>
              <a:cxnLst/>
              <a:rect r="r" b="b" t="t" l="l"/>
              <a:pathLst>
                <a:path h="480856" w="559232">
                  <a:moveTo>
                    <a:pt x="185952" y="0"/>
                  </a:moveTo>
                  <a:lnTo>
                    <a:pt x="373280" y="0"/>
                  </a:lnTo>
                  <a:cubicBezTo>
                    <a:pt x="475978" y="0"/>
                    <a:pt x="559232" y="83253"/>
                    <a:pt x="559232" y="185952"/>
                  </a:cubicBezTo>
                  <a:lnTo>
                    <a:pt x="559232" y="294904"/>
                  </a:lnTo>
                  <a:cubicBezTo>
                    <a:pt x="559232" y="397603"/>
                    <a:pt x="475978" y="480856"/>
                    <a:pt x="373280" y="480856"/>
                  </a:cubicBezTo>
                  <a:lnTo>
                    <a:pt x="185952" y="480856"/>
                  </a:lnTo>
                  <a:cubicBezTo>
                    <a:pt x="83253" y="480856"/>
                    <a:pt x="0" y="397603"/>
                    <a:pt x="0" y="294904"/>
                  </a:cubicBezTo>
                  <a:lnTo>
                    <a:pt x="0" y="185952"/>
                  </a:lnTo>
                  <a:cubicBezTo>
                    <a:pt x="0" y="83253"/>
                    <a:pt x="83253" y="0"/>
                    <a:pt x="185952" y="0"/>
                  </a:cubicBezTo>
                  <a:close/>
                </a:path>
              </a:pathLst>
            </a:custGeom>
            <a:solidFill>
              <a:srgbClr val="FFF8E5"/>
            </a:solidFill>
          </p:spPr>
        </p:sp>
        <p:sp>
          <p:nvSpPr>
            <p:cNvPr name="TextBox 11" id="11"/>
            <p:cNvSpPr txBox="true"/>
            <p:nvPr/>
          </p:nvSpPr>
          <p:spPr>
            <a:xfrm>
              <a:off x="0" y="-38100"/>
              <a:ext cx="559232" cy="518956"/>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this does haha </a:t>
              </a:r>
            </a:p>
            <a:p>
              <a:pPr algn="ctr">
                <a:lnSpc>
                  <a:spcPts val="2659"/>
                </a:lnSpc>
              </a:pPr>
            </a:p>
          </p:txBody>
        </p:sp>
      </p:grpSp>
      <p:sp>
        <p:nvSpPr>
          <p:cNvPr name="AutoShape 12" id="12"/>
          <p:cNvSpPr/>
          <p:nvPr/>
        </p:nvSpPr>
        <p:spPr>
          <a:xfrm>
            <a:off x="611368" y="5143500"/>
            <a:ext cx="17117764" cy="0"/>
          </a:xfrm>
          <a:prstGeom prst="line">
            <a:avLst/>
          </a:prstGeom>
          <a:ln cap="flat" w="38100">
            <a:solidFill>
              <a:srgbClr val="000000"/>
            </a:solidFill>
            <a:prstDash val="solid"/>
            <a:headEnd type="none" len="sm" w="sm"/>
            <a:tailEnd type="arrow" len="sm" w="med"/>
          </a:ln>
        </p:spPr>
      </p:sp>
      <p:sp>
        <p:nvSpPr>
          <p:cNvPr name="AutoShape 13" id="13"/>
          <p:cNvSpPr/>
          <p:nvPr/>
        </p:nvSpPr>
        <p:spPr>
          <a:xfrm flipV="true">
            <a:off x="9124950" y="950976"/>
            <a:ext cx="0" cy="8905589"/>
          </a:xfrm>
          <a:prstGeom prst="line">
            <a:avLst/>
          </a:prstGeom>
          <a:ln cap="flat" w="38100">
            <a:solidFill>
              <a:srgbClr val="000000"/>
            </a:solidFill>
            <a:prstDash val="solid"/>
            <a:headEnd type="none" len="sm" w="sm"/>
            <a:tailEnd type="arrow" len="sm" w="med"/>
          </a:ln>
        </p:spPr>
      </p:sp>
      <p:grpSp>
        <p:nvGrpSpPr>
          <p:cNvPr name="Group 14" id="14"/>
          <p:cNvGrpSpPr/>
          <p:nvPr/>
        </p:nvGrpSpPr>
        <p:grpSpPr>
          <a:xfrm rot="0">
            <a:off x="507287" y="422655"/>
            <a:ext cx="1605989" cy="1606550"/>
            <a:chOff x="0" y="0"/>
            <a:chExt cx="422976" cy="423124"/>
          </a:xfrm>
        </p:grpSpPr>
        <p:sp>
          <p:nvSpPr>
            <p:cNvPr name="Freeform 15" id="15"/>
            <p:cNvSpPr/>
            <p:nvPr/>
          </p:nvSpPr>
          <p:spPr>
            <a:xfrm flipH="false" flipV="false" rot="0">
              <a:off x="0" y="0"/>
              <a:ext cx="422977" cy="423124"/>
            </a:xfrm>
            <a:custGeom>
              <a:avLst/>
              <a:gdLst/>
              <a:ahLst/>
              <a:cxnLst/>
              <a:rect r="r" b="b" t="t" l="l"/>
              <a:pathLst>
                <a:path h="423124" w="422977">
                  <a:moveTo>
                    <a:pt x="211488" y="0"/>
                  </a:moveTo>
                  <a:lnTo>
                    <a:pt x="211488" y="0"/>
                  </a:lnTo>
                  <a:cubicBezTo>
                    <a:pt x="267578" y="0"/>
                    <a:pt x="321371" y="22282"/>
                    <a:pt x="361033" y="61943"/>
                  </a:cubicBezTo>
                  <a:cubicBezTo>
                    <a:pt x="400695" y="101605"/>
                    <a:pt x="422977" y="155398"/>
                    <a:pt x="422977" y="211488"/>
                  </a:cubicBezTo>
                  <a:lnTo>
                    <a:pt x="422977" y="211636"/>
                  </a:lnTo>
                  <a:cubicBezTo>
                    <a:pt x="422977" y="328438"/>
                    <a:pt x="328290" y="423124"/>
                    <a:pt x="211488" y="423124"/>
                  </a:cubicBezTo>
                  <a:lnTo>
                    <a:pt x="211488" y="423124"/>
                  </a:lnTo>
                  <a:cubicBezTo>
                    <a:pt x="94687" y="423124"/>
                    <a:pt x="0" y="328438"/>
                    <a:pt x="0" y="211636"/>
                  </a:cubicBezTo>
                  <a:lnTo>
                    <a:pt x="0" y="211488"/>
                  </a:lnTo>
                  <a:cubicBezTo>
                    <a:pt x="0" y="94687"/>
                    <a:pt x="94687" y="0"/>
                    <a:pt x="211488" y="0"/>
                  </a:cubicBezTo>
                  <a:close/>
                </a:path>
              </a:pathLst>
            </a:custGeom>
            <a:solidFill>
              <a:srgbClr val="D9D9D9"/>
            </a:solidFill>
          </p:spPr>
        </p:sp>
        <p:sp>
          <p:nvSpPr>
            <p:cNvPr name="TextBox 16" id="16"/>
            <p:cNvSpPr txBox="true"/>
            <p:nvPr/>
          </p:nvSpPr>
          <p:spPr>
            <a:xfrm>
              <a:off x="0" y="-38100"/>
              <a:ext cx="422976" cy="461224"/>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People were interested in applying to schools in Florida because it was close and had a Latinx community</a:t>
              </a:r>
            </a:p>
          </p:txBody>
        </p:sp>
      </p:grpSp>
      <p:sp>
        <p:nvSpPr>
          <p:cNvPr name="TextBox 17" id="17"/>
          <p:cNvSpPr txBox="true"/>
          <p:nvPr/>
        </p:nvSpPr>
        <p:spPr>
          <a:xfrm rot="0">
            <a:off x="7644976" y="1175650"/>
            <a:ext cx="1023480" cy="567774"/>
          </a:xfrm>
          <a:prstGeom prst="rect">
            <a:avLst/>
          </a:prstGeom>
        </p:spPr>
        <p:txBody>
          <a:bodyPr anchor="t" rtlCol="false" tIns="0" lIns="0" bIns="0" rIns="0">
            <a:spAutoFit/>
          </a:bodyPr>
          <a:lstStyle/>
          <a:p>
            <a:pPr algn="just">
              <a:lnSpc>
                <a:spcPts val="4407"/>
              </a:lnSpc>
            </a:pPr>
            <a:r>
              <a:rPr lang="en-US" sz="3147" b="true">
                <a:solidFill>
                  <a:srgbClr val="442816"/>
                </a:solidFill>
                <a:latin typeface="Childos Arabic Bold"/>
                <a:ea typeface="Childos Arabic Bold"/>
                <a:cs typeface="Childos Arabic Bold"/>
                <a:sym typeface="Childos Arabic Bold"/>
              </a:rPr>
              <a:t>SAY </a:t>
            </a:r>
          </a:p>
        </p:txBody>
      </p:sp>
      <p:sp>
        <p:nvSpPr>
          <p:cNvPr name="TextBox 18" id="18"/>
          <p:cNvSpPr txBox="true"/>
          <p:nvPr/>
        </p:nvSpPr>
        <p:spPr>
          <a:xfrm rot="0">
            <a:off x="7644976" y="5391150"/>
            <a:ext cx="1023480" cy="567774"/>
          </a:xfrm>
          <a:prstGeom prst="rect">
            <a:avLst/>
          </a:prstGeom>
        </p:spPr>
        <p:txBody>
          <a:bodyPr anchor="t" rtlCol="false" tIns="0" lIns="0" bIns="0" rIns="0">
            <a:spAutoFit/>
          </a:bodyPr>
          <a:lstStyle/>
          <a:p>
            <a:pPr algn="just">
              <a:lnSpc>
                <a:spcPts val="4407"/>
              </a:lnSpc>
            </a:pPr>
            <a:r>
              <a:rPr lang="en-US" sz="3147" b="true">
                <a:solidFill>
                  <a:srgbClr val="442816"/>
                </a:solidFill>
                <a:latin typeface="Childos Arabic Bold"/>
                <a:ea typeface="Childos Arabic Bold"/>
                <a:cs typeface="Childos Arabic Bold"/>
                <a:sym typeface="Childos Arabic Bold"/>
              </a:rPr>
              <a:t>DO </a:t>
            </a:r>
          </a:p>
        </p:txBody>
      </p:sp>
      <p:sp>
        <p:nvSpPr>
          <p:cNvPr name="TextBox 19" id="19"/>
          <p:cNvSpPr txBox="true"/>
          <p:nvPr/>
        </p:nvSpPr>
        <p:spPr>
          <a:xfrm rot="0">
            <a:off x="9584607" y="1175650"/>
            <a:ext cx="1560436" cy="567774"/>
          </a:xfrm>
          <a:prstGeom prst="rect">
            <a:avLst/>
          </a:prstGeom>
        </p:spPr>
        <p:txBody>
          <a:bodyPr anchor="t" rtlCol="false" tIns="0" lIns="0" bIns="0" rIns="0">
            <a:spAutoFit/>
          </a:bodyPr>
          <a:lstStyle/>
          <a:p>
            <a:pPr algn="just">
              <a:lnSpc>
                <a:spcPts val="4407"/>
              </a:lnSpc>
            </a:pPr>
            <a:r>
              <a:rPr lang="en-US" sz="3147" b="true">
                <a:solidFill>
                  <a:srgbClr val="442816"/>
                </a:solidFill>
                <a:latin typeface="Childos Arabic Bold"/>
                <a:ea typeface="Childos Arabic Bold"/>
                <a:cs typeface="Childos Arabic Bold"/>
                <a:sym typeface="Childos Arabic Bold"/>
              </a:rPr>
              <a:t>THINK</a:t>
            </a:r>
          </a:p>
        </p:txBody>
      </p:sp>
      <p:sp>
        <p:nvSpPr>
          <p:cNvPr name="TextBox 20" id="20"/>
          <p:cNvSpPr txBox="true"/>
          <p:nvPr/>
        </p:nvSpPr>
        <p:spPr>
          <a:xfrm rot="0">
            <a:off x="9658350" y="5391150"/>
            <a:ext cx="1023480" cy="567774"/>
          </a:xfrm>
          <a:prstGeom prst="rect">
            <a:avLst/>
          </a:prstGeom>
        </p:spPr>
        <p:txBody>
          <a:bodyPr anchor="t" rtlCol="false" tIns="0" lIns="0" bIns="0" rIns="0">
            <a:spAutoFit/>
          </a:bodyPr>
          <a:lstStyle/>
          <a:p>
            <a:pPr algn="just">
              <a:lnSpc>
                <a:spcPts val="4407"/>
              </a:lnSpc>
            </a:pPr>
            <a:r>
              <a:rPr lang="en-US" sz="3147" b="true">
                <a:solidFill>
                  <a:srgbClr val="442816"/>
                </a:solidFill>
                <a:latin typeface="Childos Arabic Bold"/>
                <a:ea typeface="Childos Arabic Bold"/>
                <a:cs typeface="Childos Arabic Bold"/>
                <a:sym typeface="Childos Arabic Bold"/>
              </a:rPr>
              <a:t>FEEL</a:t>
            </a:r>
          </a:p>
        </p:txBody>
      </p:sp>
      <p:grpSp>
        <p:nvGrpSpPr>
          <p:cNvPr name="Group 21" id="21"/>
          <p:cNvGrpSpPr/>
          <p:nvPr/>
        </p:nvGrpSpPr>
        <p:grpSpPr>
          <a:xfrm rot="0">
            <a:off x="611368" y="5468041"/>
            <a:ext cx="1627566" cy="1530972"/>
            <a:chOff x="0" y="0"/>
            <a:chExt cx="428659" cy="403219"/>
          </a:xfrm>
        </p:grpSpPr>
        <p:sp>
          <p:nvSpPr>
            <p:cNvPr name="Freeform 22" id="22"/>
            <p:cNvSpPr/>
            <p:nvPr/>
          </p:nvSpPr>
          <p:spPr>
            <a:xfrm flipH="false" flipV="false" rot="0">
              <a:off x="0" y="0"/>
              <a:ext cx="428659" cy="403219"/>
            </a:xfrm>
            <a:custGeom>
              <a:avLst/>
              <a:gdLst/>
              <a:ahLst/>
              <a:cxnLst/>
              <a:rect r="r" b="b" t="t" l="l"/>
              <a:pathLst>
                <a:path h="403219" w="428659">
                  <a:moveTo>
                    <a:pt x="201609" y="0"/>
                  </a:moveTo>
                  <a:lnTo>
                    <a:pt x="227050" y="0"/>
                  </a:lnTo>
                  <a:cubicBezTo>
                    <a:pt x="280520" y="0"/>
                    <a:pt x="331800" y="21241"/>
                    <a:pt x="369609" y="59050"/>
                  </a:cubicBezTo>
                  <a:cubicBezTo>
                    <a:pt x="407418" y="96859"/>
                    <a:pt x="428659" y="148139"/>
                    <a:pt x="428659" y="201609"/>
                  </a:cubicBezTo>
                  <a:lnTo>
                    <a:pt x="428659" y="201609"/>
                  </a:lnTo>
                  <a:cubicBezTo>
                    <a:pt x="428659" y="312955"/>
                    <a:pt x="338396" y="403219"/>
                    <a:pt x="227050" y="403219"/>
                  </a:cubicBezTo>
                  <a:lnTo>
                    <a:pt x="201609" y="403219"/>
                  </a:lnTo>
                  <a:cubicBezTo>
                    <a:pt x="148139" y="403219"/>
                    <a:pt x="96859" y="381978"/>
                    <a:pt x="59050" y="344169"/>
                  </a:cubicBezTo>
                  <a:cubicBezTo>
                    <a:pt x="21241" y="306360"/>
                    <a:pt x="0" y="255080"/>
                    <a:pt x="0" y="201609"/>
                  </a:cubicBezTo>
                  <a:lnTo>
                    <a:pt x="0" y="201609"/>
                  </a:lnTo>
                  <a:cubicBezTo>
                    <a:pt x="0" y="148139"/>
                    <a:pt x="21241" y="96859"/>
                    <a:pt x="59050" y="59050"/>
                  </a:cubicBezTo>
                  <a:cubicBezTo>
                    <a:pt x="96859" y="21241"/>
                    <a:pt x="148139" y="0"/>
                    <a:pt x="201609" y="0"/>
                  </a:cubicBezTo>
                  <a:close/>
                </a:path>
              </a:pathLst>
            </a:custGeom>
            <a:solidFill>
              <a:srgbClr val="D9D9D9"/>
            </a:solidFill>
          </p:spPr>
        </p:sp>
        <p:sp>
          <p:nvSpPr>
            <p:cNvPr name="TextBox 23" id="23"/>
            <p:cNvSpPr txBox="true"/>
            <p:nvPr/>
          </p:nvSpPr>
          <p:spPr>
            <a:xfrm>
              <a:off x="0" y="-38100"/>
              <a:ext cx="428659" cy="441319"/>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Considered pre-med, and she got pressured into applying for CS</a:t>
              </a:r>
            </a:p>
          </p:txBody>
        </p:sp>
      </p:grpSp>
      <p:grpSp>
        <p:nvGrpSpPr>
          <p:cNvPr name="Group 24" id="24"/>
          <p:cNvGrpSpPr/>
          <p:nvPr/>
        </p:nvGrpSpPr>
        <p:grpSpPr>
          <a:xfrm rot="0">
            <a:off x="11554618" y="584193"/>
            <a:ext cx="1895678" cy="1440821"/>
            <a:chOff x="0" y="0"/>
            <a:chExt cx="499273" cy="379475"/>
          </a:xfrm>
        </p:grpSpPr>
        <p:sp>
          <p:nvSpPr>
            <p:cNvPr name="Freeform 25" id="25"/>
            <p:cNvSpPr/>
            <p:nvPr/>
          </p:nvSpPr>
          <p:spPr>
            <a:xfrm flipH="false" flipV="false" rot="0">
              <a:off x="0" y="0"/>
              <a:ext cx="499273" cy="379475"/>
            </a:xfrm>
            <a:custGeom>
              <a:avLst/>
              <a:gdLst/>
              <a:ahLst/>
              <a:cxnLst/>
              <a:rect r="r" b="b" t="t" l="l"/>
              <a:pathLst>
                <a:path h="379475" w="499273">
                  <a:moveTo>
                    <a:pt x="189738" y="0"/>
                  </a:moveTo>
                  <a:lnTo>
                    <a:pt x="309536" y="0"/>
                  </a:lnTo>
                  <a:cubicBezTo>
                    <a:pt x="359857" y="0"/>
                    <a:pt x="408118" y="19990"/>
                    <a:pt x="443700" y="55573"/>
                  </a:cubicBezTo>
                  <a:cubicBezTo>
                    <a:pt x="479283" y="91156"/>
                    <a:pt x="499273" y="139416"/>
                    <a:pt x="499273" y="189738"/>
                  </a:cubicBezTo>
                  <a:lnTo>
                    <a:pt x="499273" y="189738"/>
                  </a:lnTo>
                  <a:cubicBezTo>
                    <a:pt x="499273" y="294527"/>
                    <a:pt x="414325" y="379475"/>
                    <a:pt x="309536" y="379475"/>
                  </a:cubicBezTo>
                  <a:lnTo>
                    <a:pt x="189738" y="379475"/>
                  </a:lnTo>
                  <a:cubicBezTo>
                    <a:pt x="84948" y="379475"/>
                    <a:pt x="0" y="294527"/>
                    <a:pt x="0" y="189738"/>
                  </a:cubicBezTo>
                  <a:lnTo>
                    <a:pt x="0" y="189738"/>
                  </a:lnTo>
                  <a:cubicBezTo>
                    <a:pt x="0" y="84948"/>
                    <a:pt x="84948" y="0"/>
                    <a:pt x="189738" y="0"/>
                  </a:cubicBezTo>
                  <a:close/>
                </a:path>
              </a:pathLst>
            </a:custGeom>
            <a:solidFill>
              <a:srgbClr val="D9D9D9"/>
            </a:solidFill>
          </p:spPr>
        </p:sp>
        <p:sp>
          <p:nvSpPr>
            <p:cNvPr name="TextBox 26" id="26"/>
            <p:cNvSpPr txBox="true"/>
            <p:nvPr/>
          </p:nvSpPr>
          <p:spPr>
            <a:xfrm>
              <a:off x="0" y="-38100"/>
              <a:ext cx="499273" cy="41757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There should be more students sharing their experience online, through platforms like blogs</a:t>
              </a:r>
            </a:p>
          </p:txBody>
        </p:sp>
      </p:grpSp>
      <p:grpSp>
        <p:nvGrpSpPr>
          <p:cNvPr name="Group 27" id="27"/>
          <p:cNvGrpSpPr/>
          <p:nvPr/>
        </p:nvGrpSpPr>
        <p:grpSpPr>
          <a:xfrm rot="0">
            <a:off x="11804225" y="5624344"/>
            <a:ext cx="1695394" cy="1467577"/>
            <a:chOff x="0" y="0"/>
            <a:chExt cx="446523" cy="386522"/>
          </a:xfrm>
        </p:grpSpPr>
        <p:sp>
          <p:nvSpPr>
            <p:cNvPr name="Freeform 28" id="28"/>
            <p:cNvSpPr/>
            <p:nvPr/>
          </p:nvSpPr>
          <p:spPr>
            <a:xfrm flipH="false" flipV="false" rot="0">
              <a:off x="0" y="0"/>
              <a:ext cx="446523" cy="386522"/>
            </a:xfrm>
            <a:custGeom>
              <a:avLst/>
              <a:gdLst/>
              <a:ahLst/>
              <a:cxnLst/>
              <a:rect r="r" b="b" t="t" l="l"/>
              <a:pathLst>
                <a:path h="386522" w="446523">
                  <a:moveTo>
                    <a:pt x="193261" y="0"/>
                  </a:moveTo>
                  <a:lnTo>
                    <a:pt x="253262" y="0"/>
                  </a:lnTo>
                  <a:cubicBezTo>
                    <a:pt x="359998" y="0"/>
                    <a:pt x="446523" y="86526"/>
                    <a:pt x="446523" y="193261"/>
                  </a:cubicBezTo>
                  <a:lnTo>
                    <a:pt x="446523" y="193261"/>
                  </a:lnTo>
                  <a:cubicBezTo>
                    <a:pt x="446523" y="244517"/>
                    <a:pt x="426162" y="293674"/>
                    <a:pt x="389919" y="329917"/>
                  </a:cubicBezTo>
                  <a:cubicBezTo>
                    <a:pt x="353675" y="366161"/>
                    <a:pt x="304518" y="386522"/>
                    <a:pt x="253262" y="386522"/>
                  </a:cubicBezTo>
                  <a:lnTo>
                    <a:pt x="193261" y="386522"/>
                  </a:lnTo>
                  <a:cubicBezTo>
                    <a:pt x="86526" y="386522"/>
                    <a:pt x="0" y="299996"/>
                    <a:pt x="0" y="193261"/>
                  </a:cubicBezTo>
                  <a:lnTo>
                    <a:pt x="0" y="193261"/>
                  </a:lnTo>
                  <a:cubicBezTo>
                    <a:pt x="0" y="86526"/>
                    <a:pt x="86526" y="0"/>
                    <a:pt x="193261" y="0"/>
                  </a:cubicBezTo>
                  <a:close/>
                </a:path>
              </a:pathLst>
            </a:custGeom>
            <a:solidFill>
              <a:srgbClr val="D9D9D9"/>
            </a:solidFill>
          </p:spPr>
        </p:sp>
        <p:sp>
          <p:nvSpPr>
            <p:cNvPr name="TextBox 29" id="29"/>
            <p:cNvSpPr txBox="true"/>
            <p:nvPr/>
          </p:nvSpPr>
          <p:spPr>
            <a:xfrm>
              <a:off x="0" y="-38100"/>
              <a:ext cx="446523" cy="42462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Annoyed at how expense college application help is so expensive </a:t>
              </a:r>
            </a:p>
          </p:txBody>
        </p:sp>
      </p:grpSp>
      <p:grpSp>
        <p:nvGrpSpPr>
          <p:cNvPr name="Group 30" id="30"/>
          <p:cNvGrpSpPr/>
          <p:nvPr/>
        </p:nvGrpSpPr>
        <p:grpSpPr>
          <a:xfrm rot="0">
            <a:off x="11625484" y="2204920"/>
            <a:ext cx="1753947" cy="1183579"/>
            <a:chOff x="0" y="0"/>
            <a:chExt cx="461945" cy="311725"/>
          </a:xfrm>
        </p:grpSpPr>
        <p:sp>
          <p:nvSpPr>
            <p:cNvPr name="Freeform 31" id="31"/>
            <p:cNvSpPr/>
            <p:nvPr/>
          </p:nvSpPr>
          <p:spPr>
            <a:xfrm flipH="false" flipV="false" rot="0">
              <a:off x="0" y="0"/>
              <a:ext cx="461945" cy="311725"/>
            </a:xfrm>
            <a:custGeom>
              <a:avLst/>
              <a:gdLst/>
              <a:ahLst/>
              <a:cxnLst/>
              <a:rect r="r" b="b" t="t" l="l"/>
              <a:pathLst>
                <a:path h="311725" w="461945">
                  <a:moveTo>
                    <a:pt x="155862" y="0"/>
                  </a:moveTo>
                  <a:lnTo>
                    <a:pt x="306083" y="0"/>
                  </a:lnTo>
                  <a:cubicBezTo>
                    <a:pt x="347420" y="0"/>
                    <a:pt x="387064" y="16421"/>
                    <a:pt x="416294" y="45651"/>
                  </a:cubicBezTo>
                  <a:cubicBezTo>
                    <a:pt x="445524" y="74881"/>
                    <a:pt x="461945" y="114525"/>
                    <a:pt x="461945" y="155862"/>
                  </a:cubicBezTo>
                  <a:lnTo>
                    <a:pt x="461945" y="155862"/>
                  </a:lnTo>
                  <a:cubicBezTo>
                    <a:pt x="461945" y="197199"/>
                    <a:pt x="445524" y="236844"/>
                    <a:pt x="416294" y="266074"/>
                  </a:cubicBezTo>
                  <a:cubicBezTo>
                    <a:pt x="387064" y="295303"/>
                    <a:pt x="347420" y="311725"/>
                    <a:pt x="306083" y="311725"/>
                  </a:cubicBezTo>
                  <a:lnTo>
                    <a:pt x="155862" y="311725"/>
                  </a:lnTo>
                  <a:cubicBezTo>
                    <a:pt x="114525" y="311725"/>
                    <a:pt x="74881" y="295303"/>
                    <a:pt x="45651" y="266074"/>
                  </a:cubicBezTo>
                  <a:cubicBezTo>
                    <a:pt x="16421" y="236844"/>
                    <a:pt x="0" y="197199"/>
                    <a:pt x="0" y="155862"/>
                  </a:cubicBezTo>
                  <a:lnTo>
                    <a:pt x="0" y="155862"/>
                  </a:lnTo>
                  <a:cubicBezTo>
                    <a:pt x="0" y="114525"/>
                    <a:pt x="16421" y="74881"/>
                    <a:pt x="45651" y="45651"/>
                  </a:cubicBezTo>
                  <a:cubicBezTo>
                    <a:pt x="74881" y="16421"/>
                    <a:pt x="114525" y="0"/>
                    <a:pt x="155862" y="0"/>
                  </a:cubicBezTo>
                  <a:close/>
                </a:path>
              </a:pathLst>
            </a:custGeom>
            <a:solidFill>
              <a:srgbClr val="D9D9D9"/>
            </a:solidFill>
          </p:spPr>
        </p:sp>
        <p:sp>
          <p:nvSpPr>
            <p:cNvPr name="TextBox 32" id="32"/>
            <p:cNvSpPr txBox="true"/>
            <p:nvPr/>
          </p:nvSpPr>
          <p:spPr>
            <a:xfrm>
              <a:off x="0" y="-38100"/>
              <a:ext cx="461945" cy="34982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There are many resources online that can be consildated</a:t>
              </a:r>
            </a:p>
          </p:txBody>
        </p:sp>
      </p:grpSp>
      <p:grpSp>
        <p:nvGrpSpPr>
          <p:cNvPr name="Group 33" id="33"/>
          <p:cNvGrpSpPr/>
          <p:nvPr/>
        </p:nvGrpSpPr>
        <p:grpSpPr>
          <a:xfrm rot="0">
            <a:off x="2522851" y="466618"/>
            <a:ext cx="1767914" cy="1516975"/>
            <a:chOff x="0" y="0"/>
            <a:chExt cx="465623" cy="399532"/>
          </a:xfrm>
        </p:grpSpPr>
        <p:sp>
          <p:nvSpPr>
            <p:cNvPr name="Freeform 34" id="34"/>
            <p:cNvSpPr/>
            <p:nvPr/>
          </p:nvSpPr>
          <p:spPr>
            <a:xfrm flipH="false" flipV="false" rot="0">
              <a:off x="0" y="0"/>
              <a:ext cx="465623" cy="399532"/>
            </a:xfrm>
            <a:custGeom>
              <a:avLst/>
              <a:gdLst/>
              <a:ahLst/>
              <a:cxnLst/>
              <a:rect r="r" b="b" t="t" l="l"/>
              <a:pathLst>
                <a:path h="399532" w="465623">
                  <a:moveTo>
                    <a:pt x="199766" y="0"/>
                  </a:moveTo>
                  <a:lnTo>
                    <a:pt x="265857" y="0"/>
                  </a:lnTo>
                  <a:cubicBezTo>
                    <a:pt x="376185" y="0"/>
                    <a:pt x="465623" y="89438"/>
                    <a:pt x="465623" y="199766"/>
                  </a:cubicBezTo>
                  <a:lnTo>
                    <a:pt x="465623" y="199766"/>
                  </a:lnTo>
                  <a:cubicBezTo>
                    <a:pt x="465623" y="252748"/>
                    <a:pt x="444577" y="303559"/>
                    <a:pt x="407113" y="341022"/>
                  </a:cubicBezTo>
                  <a:cubicBezTo>
                    <a:pt x="369650" y="378486"/>
                    <a:pt x="318838" y="399532"/>
                    <a:pt x="265857" y="399532"/>
                  </a:cubicBezTo>
                  <a:lnTo>
                    <a:pt x="199766" y="399532"/>
                  </a:lnTo>
                  <a:cubicBezTo>
                    <a:pt x="146785" y="399532"/>
                    <a:pt x="95974" y="378486"/>
                    <a:pt x="58510" y="341022"/>
                  </a:cubicBezTo>
                  <a:cubicBezTo>
                    <a:pt x="21047" y="303559"/>
                    <a:pt x="0" y="252748"/>
                    <a:pt x="0" y="199766"/>
                  </a:cubicBezTo>
                  <a:lnTo>
                    <a:pt x="0" y="199766"/>
                  </a:lnTo>
                  <a:cubicBezTo>
                    <a:pt x="0" y="146785"/>
                    <a:pt x="21047" y="95974"/>
                    <a:pt x="58510" y="58510"/>
                  </a:cubicBezTo>
                  <a:cubicBezTo>
                    <a:pt x="95974" y="21047"/>
                    <a:pt x="146785" y="0"/>
                    <a:pt x="199766" y="0"/>
                  </a:cubicBezTo>
                  <a:close/>
                </a:path>
              </a:pathLst>
            </a:custGeom>
            <a:solidFill>
              <a:srgbClr val="FCCE5D"/>
            </a:solidFill>
          </p:spPr>
        </p:sp>
        <p:sp>
          <p:nvSpPr>
            <p:cNvPr name="TextBox 35" id="35"/>
            <p:cNvSpPr txBox="true"/>
            <p:nvPr/>
          </p:nvSpPr>
          <p:spPr>
            <a:xfrm>
              <a:off x="0" y="-38100"/>
              <a:ext cx="465623" cy="43763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Her brother did much worse because he didn’t have anyone to help him, unlike her</a:t>
              </a:r>
            </a:p>
          </p:txBody>
        </p:sp>
      </p:grpSp>
      <p:grpSp>
        <p:nvGrpSpPr>
          <p:cNvPr name="Group 36" id="36"/>
          <p:cNvGrpSpPr/>
          <p:nvPr/>
        </p:nvGrpSpPr>
        <p:grpSpPr>
          <a:xfrm rot="0">
            <a:off x="501566" y="7220704"/>
            <a:ext cx="1611710" cy="1457495"/>
            <a:chOff x="0" y="0"/>
            <a:chExt cx="424483" cy="383867"/>
          </a:xfrm>
        </p:grpSpPr>
        <p:sp>
          <p:nvSpPr>
            <p:cNvPr name="Freeform 37" id="37"/>
            <p:cNvSpPr/>
            <p:nvPr/>
          </p:nvSpPr>
          <p:spPr>
            <a:xfrm flipH="false" flipV="false" rot="0">
              <a:off x="0" y="0"/>
              <a:ext cx="424483" cy="383867"/>
            </a:xfrm>
            <a:custGeom>
              <a:avLst/>
              <a:gdLst/>
              <a:ahLst/>
              <a:cxnLst/>
              <a:rect r="r" b="b" t="t" l="l"/>
              <a:pathLst>
                <a:path h="383867" w="424483">
                  <a:moveTo>
                    <a:pt x="191934" y="0"/>
                  </a:moveTo>
                  <a:lnTo>
                    <a:pt x="232550" y="0"/>
                  </a:lnTo>
                  <a:cubicBezTo>
                    <a:pt x="283454" y="0"/>
                    <a:pt x="332273" y="20222"/>
                    <a:pt x="368267" y="56216"/>
                  </a:cubicBezTo>
                  <a:cubicBezTo>
                    <a:pt x="404262" y="92211"/>
                    <a:pt x="424483" y="141030"/>
                    <a:pt x="424483" y="191934"/>
                  </a:cubicBezTo>
                  <a:lnTo>
                    <a:pt x="424483" y="191934"/>
                  </a:lnTo>
                  <a:cubicBezTo>
                    <a:pt x="424483" y="297936"/>
                    <a:pt x="338552" y="383867"/>
                    <a:pt x="232550" y="383867"/>
                  </a:cubicBezTo>
                  <a:lnTo>
                    <a:pt x="191934" y="383867"/>
                  </a:lnTo>
                  <a:cubicBezTo>
                    <a:pt x="85932" y="383867"/>
                    <a:pt x="0" y="297936"/>
                    <a:pt x="0" y="191934"/>
                  </a:cubicBezTo>
                  <a:lnTo>
                    <a:pt x="0" y="191934"/>
                  </a:lnTo>
                  <a:cubicBezTo>
                    <a:pt x="0" y="85932"/>
                    <a:pt x="85932" y="0"/>
                    <a:pt x="191934" y="0"/>
                  </a:cubicBezTo>
                  <a:close/>
                </a:path>
              </a:pathLst>
            </a:custGeom>
            <a:solidFill>
              <a:srgbClr val="D9D9D9"/>
            </a:solidFill>
          </p:spPr>
        </p:sp>
        <p:sp>
          <p:nvSpPr>
            <p:cNvPr name="TextBox 38" id="38"/>
            <p:cNvSpPr txBox="true"/>
            <p:nvPr/>
          </p:nvSpPr>
          <p:spPr>
            <a:xfrm>
              <a:off x="0" y="-38100"/>
              <a:ext cx="424483" cy="421967"/>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Crammed a lot of applications the days before they were due</a:t>
              </a:r>
            </a:p>
          </p:txBody>
        </p:sp>
      </p:grpSp>
      <p:grpSp>
        <p:nvGrpSpPr>
          <p:cNvPr name="Group 39" id="39"/>
          <p:cNvGrpSpPr/>
          <p:nvPr/>
        </p:nvGrpSpPr>
        <p:grpSpPr>
          <a:xfrm rot="0">
            <a:off x="2493520" y="5351958"/>
            <a:ext cx="1611710" cy="1647055"/>
            <a:chOff x="0" y="0"/>
            <a:chExt cx="424483" cy="433792"/>
          </a:xfrm>
        </p:grpSpPr>
        <p:sp>
          <p:nvSpPr>
            <p:cNvPr name="Freeform 40" id="40"/>
            <p:cNvSpPr/>
            <p:nvPr/>
          </p:nvSpPr>
          <p:spPr>
            <a:xfrm flipH="false" flipV="false" rot="0">
              <a:off x="0" y="0"/>
              <a:ext cx="424483" cy="433792"/>
            </a:xfrm>
            <a:custGeom>
              <a:avLst/>
              <a:gdLst/>
              <a:ahLst/>
              <a:cxnLst/>
              <a:rect r="r" b="b" t="t" l="l"/>
              <a:pathLst>
                <a:path h="433792" w="424483">
                  <a:moveTo>
                    <a:pt x="212242" y="0"/>
                  </a:moveTo>
                  <a:lnTo>
                    <a:pt x="212242" y="0"/>
                  </a:lnTo>
                  <a:cubicBezTo>
                    <a:pt x="268532" y="0"/>
                    <a:pt x="322516" y="22361"/>
                    <a:pt x="362319" y="62164"/>
                  </a:cubicBezTo>
                  <a:cubicBezTo>
                    <a:pt x="402122" y="101967"/>
                    <a:pt x="424483" y="155952"/>
                    <a:pt x="424483" y="212242"/>
                  </a:cubicBezTo>
                  <a:lnTo>
                    <a:pt x="424483" y="221551"/>
                  </a:lnTo>
                  <a:cubicBezTo>
                    <a:pt x="424483" y="277841"/>
                    <a:pt x="402122" y="331825"/>
                    <a:pt x="362319" y="371628"/>
                  </a:cubicBezTo>
                  <a:cubicBezTo>
                    <a:pt x="322516" y="411431"/>
                    <a:pt x="268532" y="433792"/>
                    <a:pt x="212242" y="433792"/>
                  </a:cubicBezTo>
                  <a:lnTo>
                    <a:pt x="212242" y="433792"/>
                  </a:lnTo>
                  <a:cubicBezTo>
                    <a:pt x="155952" y="433792"/>
                    <a:pt x="101967" y="411431"/>
                    <a:pt x="62164" y="371628"/>
                  </a:cubicBezTo>
                  <a:cubicBezTo>
                    <a:pt x="22361" y="331825"/>
                    <a:pt x="0" y="277841"/>
                    <a:pt x="0" y="221551"/>
                  </a:cubicBezTo>
                  <a:lnTo>
                    <a:pt x="0" y="212242"/>
                  </a:lnTo>
                  <a:cubicBezTo>
                    <a:pt x="0" y="155952"/>
                    <a:pt x="22361" y="101967"/>
                    <a:pt x="62164" y="62164"/>
                  </a:cubicBezTo>
                  <a:cubicBezTo>
                    <a:pt x="101967" y="22361"/>
                    <a:pt x="155952" y="0"/>
                    <a:pt x="212242" y="0"/>
                  </a:cubicBezTo>
                  <a:close/>
                </a:path>
              </a:pathLst>
            </a:custGeom>
            <a:solidFill>
              <a:srgbClr val="D9D9D9"/>
            </a:solidFill>
          </p:spPr>
        </p:sp>
        <p:sp>
          <p:nvSpPr>
            <p:cNvPr name="TextBox 41" id="41"/>
            <p:cNvSpPr txBox="true"/>
            <p:nvPr/>
          </p:nvSpPr>
          <p:spPr>
            <a:xfrm>
              <a:off x="0" y="-38100"/>
              <a:ext cx="424483" cy="47189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COVID gave her the time to focus on college essays</a:t>
              </a:r>
            </a:p>
          </p:txBody>
        </p:sp>
      </p:grpSp>
      <p:grpSp>
        <p:nvGrpSpPr>
          <p:cNvPr name="Group 42" id="42"/>
          <p:cNvGrpSpPr/>
          <p:nvPr/>
        </p:nvGrpSpPr>
        <p:grpSpPr>
          <a:xfrm rot="0">
            <a:off x="15985263" y="466618"/>
            <a:ext cx="1743868" cy="1337684"/>
            <a:chOff x="0" y="0"/>
            <a:chExt cx="459290" cy="352312"/>
          </a:xfrm>
        </p:grpSpPr>
        <p:sp>
          <p:nvSpPr>
            <p:cNvPr name="Freeform 43" id="43"/>
            <p:cNvSpPr/>
            <p:nvPr/>
          </p:nvSpPr>
          <p:spPr>
            <a:xfrm flipH="false" flipV="false" rot="0">
              <a:off x="0" y="0"/>
              <a:ext cx="459290" cy="352312"/>
            </a:xfrm>
            <a:custGeom>
              <a:avLst/>
              <a:gdLst/>
              <a:ahLst/>
              <a:cxnLst/>
              <a:rect r="r" b="b" t="t" l="l"/>
              <a:pathLst>
                <a:path h="352312" w="459290">
                  <a:moveTo>
                    <a:pt x="176156" y="0"/>
                  </a:moveTo>
                  <a:lnTo>
                    <a:pt x="283135" y="0"/>
                  </a:lnTo>
                  <a:cubicBezTo>
                    <a:pt x="380423" y="0"/>
                    <a:pt x="459290" y="78868"/>
                    <a:pt x="459290" y="176156"/>
                  </a:cubicBezTo>
                  <a:lnTo>
                    <a:pt x="459290" y="176156"/>
                  </a:lnTo>
                  <a:cubicBezTo>
                    <a:pt x="459290" y="273444"/>
                    <a:pt x="380423" y="352312"/>
                    <a:pt x="283135" y="352312"/>
                  </a:cubicBezTo>
                  <a:lnTo>
                    <a:pt x="176156" y="352312"/>
                  </a:lnTo>
                  <a:cubicBezTo>
                    <a:pt x="78868" y="352312"/>
                    <a:pt x="0" y="273444"/>
                    <a:pt x="0" y="176156"/>
                  </a:cubicBezTo>
                  <a:lnTo>
                    <a:pt x="0" y="176156"/>
                  </a:lnTo>
                  <a:cubicBezTo>
                    <a:pt x="0" y="78868"/>
                    <a:pt x="78868" y="0"/>
                    <a:pt x="176156" y="0"/>
                  </a:cubicBezTo>
                  <a:close/>
                </a:path>
              </a:pathLst>
            </a:custGeom>
            <a:solidFill>
              <a:srgbClr val="D9D9D9"/>
            </a:solidFill>
          </p:spPr>
        </p:sp>
        <p:sp>
          <p:nvSpPr>
            <p:cNvPr name="TextBox 44" id="44"/>
            <p:cNvSpPr txBox="true"/>
            <p:nvPr/>
          </p:nvSpPr>
          <p:spPr>
            <a:xfrm>
              <a:off x="0" y="-38100"/>
              <a:ext cx="459290" cy="39041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The high school system is not well-equipped to support its number of students</a:t>
              </a:r>
            </a:p>
          </p:txBody>
        </p:sp>
      </p:grpSp>
      <p:grpSp>
        <p:nvGrpSpPr>
          <p:cNvPr name="Group 45" id="45"/>
          <p:cNvGrpSpPr/>
          <p:nvPr/>
        </p:nvGrpSpPr>
        <p:grpSpPr>
          <a:xfrm rot="0">
            <a:off x="9492891" y="3488880"/>
            <a:ext cx="1743868" cy="1337684"/>
            <a:chOff x="0" y="0"/>
            <a:chExt cx="459290" cy="352312"/>
          </a:xfrm>
        </p:grpSpPr>
        <p:sp>
          <p:nvSpPr>
            <p:cNvPr name="Freeform 46" id="46"/>
            <p:cNvSpPr/>
            <p:nvPr/>
          </p:nvSpPr>
          <p:spPr>
            <a:xfrm flipH="false" flipV="false" rot="0">
              <a:off x="0" y="0"/>
              <a:ext cx="459290" cy="352312"/>
            </a:xfrm>
            <a:custGeom>
              <a:avLst/>
              <a:gdLst/>
              <a:ahLst/>
              <a:cxnLst/>
              <a:rect r="r" b="b" t="t" l="l"/>
              <a:pathLst>
                <a:path h="352312" w="459290">
                  <a:moveTo>
                    <a:pt x="176156" y="0"/>
                  </a:moveTo>
                  <a:lnTo>
                    <a:pt x="283135" y="0"/>
                  </a:lnTo>
                  <a:cubicBezTo>
                    <a:pt x="380423" y="0"/>
                    <a:pt x="459290" y="78868"/>
                    <a:pt x="459290" y="176156"/>
                  </a:cubicBezTo>
                  <a:lnTo>
                    <a:pt x="459290" y="176156"/>
                  </a:lnTo>
                  <a:cubicBezTo>
                    <a:pt x="459290" y="273444"/>
                    <a:pt x="380423" y="352312"/>
                    <a:pt x="283135" y="352312"/>
                  </a:cubicBezTo>
                  <a:lnTo>
                    <a:pt x="176156" y="352312"/>
                  </a:lnTo>
                  <a:cubicBezTo>
                    <a:pt x="78868" y="352312"/>
                    <a:pt x="0" y="273444"/>
                    <a:pt x="0" y="176156"/>
                  </a:cubicBezTo>
                  <a:lnTo>
                    <a:pt x="0" y="176156"/>
                  </a:lnTo>
                  <a:cubicBezTo>
                    <a:pt x="0" y="78868"/>
                    <a:pt x="78868" y="0"/>
                    <a:pt x="176156" y="0"/>
                  </a:cubicBezTo>
                  <a:close/>
                </a:path>
              </a:pathLst>
            </a:custGeom>
            <a:solidFill>
              <a:srgbClr val="C96E52"/>
            </a:solidFill>
          </p:spPr>
        </p:sp>
        <p:sp>
          <p:nvSpPr>
            <p:cNvPr name="TextBox 47" id="47"/>
            <p:cNvSpPr txBox="true"/>
            <p:nvPr/>
          </p:nvSpPr>
          <p:spPr>
            <a:xfrm>
              <a:off x="0" y="-38100"/>
              <a:ext cx="459290" cy="39041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Students who don’t have a good English background are at a disadvantage</a:t>
              </a:r>
            </a:p>
          </p:txBody>
        </p:sp>
      </p:grpSp>
      <p:grpSp>
        <p:nvGrpSpPr>
          <p:cNvPr name="Group 48" id="48"/>
          <p:cNvGrpSpPr/>
          <p:nvPr/>
        </p:nvGrpSpPr>
        <p:grpSpPr>
          <a:xfrm rot="0">
            <a:off x="9584607" y="5997024"/>
            <a:ext cx="1743868" cy="1337684"/>
            <a:chOff x="0" y="0"/>
            <a:chExt cx="459290" cy="352312"/>
          </a:xfrm>
        </p:grpSpPr>
        <p:sp>
          <p:nvSpPr>
            <p:cNvPr name="Freeform 49" id="49"/>
            <p:cNvSpPr/>
            <p:nvPr/>
          </p:nvSpPr>
          <p:spPr>
            <a:xfrm flipH="false" flipV="false" rot="0">
              <a:off x="0" y="0"/>
              <a:ext cx="459290" cy="352312"/>
            </a:xfrm>
            <a:custGeom>
              <a:avLst/>
              <a:gdLst/>
              <a:ahLst/>
              <a:cxnLst/>
              <a:rect r="r" b="b" t="t" l="l"/>
              <a:pathLst>
                <a:path h="352312" w="459290">
                  <a:moveTo>
                    <a:pt x="176156" y="0"/>
                  </a:moveTo>
                  <a:lnTo>
                    <a:pt x="283135" y="0"/>
                  </a:lnTo>
                  <a:cubicBezTo>
                    <a:pt x="380423" y="0"/>
                    <a:pt x="459290" y="78868"/>
                    <a:pt x="459290" y="176156"/>
                  </a:cubicBezTo>
                  <a:lnTo>
                    <a:pt x="459290" y="176156"/>
                  </a:lnTo>
                  <a:cubicBezTo>
                    <a:pt x="459290" y="273444"/>
                    <a:pt x="380423" y="352312"/>
                    <a:pt x="283135" y="352312"/>
                  </a:cubicBezTo>
                  <a:lnTo>
                    <a:pt x="176156" y="352312"/>
                  </a:lnTo>
                  <a:cubicBezTo>
                    <a:pt x="78868" y="352312"/>
                    <a:pt x="0" y="273444"/>
                    <a:pt x="0" y="176156"/>
                  </a:cubicBezTo>
                  <a:lnTo>
                    <a:pt x="0" y="176156"/>
                  </a:lnTo>
                  <a:cubicBezTo>
                    <a:pt x="0" y="78868"/>
                    <a:pt x="78868" y="0"/>
                    <a:pt x="176156" y="0"/>
                  </a:cubicBezTo>
                  <a:close/>
                </a:path>
              </a:pathLst>
            </a:custGeom>
            <a:solidFill>
              <a:srgbClr val="D9D9D9"/>
            </a:solidFill>
          </p:spPr>
        </p:sp>
        <p:sp>
          <p:nvSpPr>
            <p:cNvPr name="TextBox 50" id="50"/>
            <p:cNvSpPr txBox="true"/>
            <p:nvPr/>
          </p:nvSpPr>
          <p:spPr>
            <a:xfrm>
              <a:off x="0" y="-38100"/>
              <a:ext cx="459290" cy="39041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Competition was unfair because a lot of people had rich parents who would help with apps</a:t>
              </a:r>
            </a:p>
          </p:txBody>
        </p:sp>
      </p:grpSp>
      <p:grpSp>
        <p:nvGrpSpPr>
          <p:cNvPr name="Group 51" id="51"/>
          <p:cNvGrpSpPr/>
          <p:nvPr/>
        </p:nvGrpSpPr>
        <p:grpSpPr>
          <a:xfrm rot="0">
            <a:off x="11958854" y="7280610"/>
            <a:ext cx="1743868" cy="1358900"/>
            <a:chOff x="0" y="0"/>
            <a:chExt cx="459290" cy="357900"/>
          </a:xfrm>
        </p:grpSpPr>
        <p:sp>
          <p:nvSpPr>
            <p:cNvPr name="Freeform 52" id="52"/>
            <p:cNvSpPr/>
            <p:nvPr/>
          </p:nvSpPr>
          <p:spPr>
            <a:xfrm flipH="false" flipV="false" rot="0">
              <a:off x="0" y="0"/>
              <a:ext cx="459290" cy="357900"/>
            </a:xfrm>
            <a:custGeom>
              <a:avLst/>
              <a:gdLst/>
              <a:ahLst/>
              <a:cxnLst/>
              <a:rect r="r" b="b" t="t" l="l"/>
              <a:pathLst>
                <a:path h="357900" w="459290">
                  <a:moveTo>
                    <a:pt x="178950" y="0"/>
                  </a:moveTo>
                  <a:lnTo>
                    <a:pt x="280341" y="0"/>
                  </a:lnTo>
                  <a:cubicBezTo>
                    <a:pt x="327801" y="0"/>
                    <a:pt x="373318" y="18854"/>
                    <a:pt x="406877" y="52413"/>
                  </a:cubicBezTo>
                  <a:cubicBezTo>
                    <a:pt x="440437" y="85973"/>
                    <a:pt x="459290" y="131489"/>
                    <a:pt x="459290" y="178950"/>
                  </a:cubicBezTo>
                  <a:lnTo>
                    <a:pt x="459290" y="178950"/>
                  </a:lnTo>
                  <a:cubicBezTo>
                    <a:pt x="459290" y="277781"/>
                    <a:pt x="379172" y="357900"/>
                    <a:pt x="280341" y="357900"/>
                  </a:cubicBezTo>
                  <a:lnTo>
                    <a:pt x="178950" y="357900"/>
                  </a:lnTo>
                  <a:cubicBezTo>
                    <a:pt x="80119" y="357900"/>
                    <a:pt x="0" y="277781"/>
                    <a:pt x="0" y="178950"/>
                  </a:cubicBezTo>
                  <a:lnTo>
                    <a:pt x="0" y="178950"/>
                  </a:lnTo>
                  <a:cubicBezTo>
                    <a:pt x="0" y="80119"/>
                    <a:pt x="80119" y="0"/>
                    <a:pt x="178950" y="0"/>
                  </a:cubicBezTo>
                  <a:close/>
                </a:path>
              </a:pathLst>
            </a:custGeom>
            <a:solidFill>
              <a:srgbClr val="C96E52"/>
            </a:solidFill>
          </p:spPr>
        </p:sp>
        <p:sp>
          <p:nvSpPr>
            <p:cNvPr name="TextBox 53" id="53"/>
            <p:cNvSpPr txBox="true"/>
            <p:nvPr/>
          </p:nvSpPr>
          <p:spPr>
            <a:xfrm>
              <a:off x="0" y="-38100"/>
              <a:ext cx="459290" cy="396000"/>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It’s more of a numbers game for international, since she believes colleges don’t want you to apply for fin aid</a:t>
              </a:r>
            </a:p>
          </p:txBody>
        </p:sp>
      </p:grpSp>
      <p:grpSp>
        <p:nvGrpSpPr>
          <p:cNvPr name="Group 54" id="54"/>
          <p:cNvGrpSpPr/>
          <p:nvPr/>
        </p:nvGrpSpPr>
        <p:grpSpPr>
          <a:xfrm rot="0">
            <a:off x="2615921" y="2197401"/>
            <a:ext cx="1581773" cy="1262546"/>
            <a:chOff x="0" y="0"/>
            <a:chExt cx="416599" cy="332522"/>
          </a:xfrm>
        </p:grpSpPr>
        <p:sp>
          <p:nvSpPr>
            <p:cNvPr name="Freeform 55" id="55"/>
            <p:cNvSpPr/>
            <p:nvPr/>
          </p:nvSpPr>
          <p:spPr>
            <a:xfrm flipH="false" flipV="false" rot="0">
              <a:off x="0" y="0"/>
              <a:ext cx="416599" cy="332522"/>
            </a:xfrm>
            <a:custGeom>
              <a:avLst/>
              <a:gdLst/>
              <a:ahLst/>
              <a:cxnLst/>
              <a:rect r="r" b="b" t="t" l="l"/>
              <a:pathLst>
                <a:path h="332522" w="416599">
                  <a:moveTo>
                    <a:pt x="166261" y="0"/>
                  </a:moveTo>
                  <a:lnTo>
                    <a:pt x="250337" y="0"/>
                  </a:lnTo>
                  <a:cubicBezTo>
                    <a:pt x="294433" y="0"/>
                    <a:pt x="336722" y="17517"/>
                    <a:pt x="367902" y="48697"/>
                  </a:cubicBezTo>
                  <a:cubicBezTo>
                    <a:pt x="399082" y="79877"/>
                    <a:pt x="416599" y="122166"/>
                    <a:pt x="416599" y="166261"/>
                  </a:cubicBezTo>
                  <a:lnTo>
                    <a:pt x="416599" y="166261"/>
                  </a:lnTo>
                  <a:cubicBezTo>
                    <a:pt x="416599" y="210356"/>
                    <a:pt x="399082" y="252646"/>
                    <a:pt x="367902" y="283826"/>
                  </a:cubicBezTo>
                  <a:cubicBezTo>
                    <a:pt x="336722" y="315006"/>
                    <a:pt x="294433" y="332522"/>
                    <a:pt x="250337" y="332522"/>
                  </a:cubicBezTo>
                  <a:lnTo>
                    <a:pt x="166261" y="332522"/>
                  </a:lnTo>
                  <a:cubicBezTo>
                    <a:pt x="122166" y="332522"/>
                    <a:pt x="79877" y="315006"/>
                    <a:pt x="48697" y="283826"/>
                  </a:cubicBezTo>
                  <a:cubicBezTo>
                    <a:pt x="17517" y="252646"/>
                    <a:pt x="0" y="210356"/>
                    <a:pt x="0" y="166261"/>
                  </a:cubicBezTo>
                  <a:lnTo>
                    <a:pt x="0" y="166261"/>
                  </a:lnTo>
                  <a:cubicBezTo>
                    <a:pt x="0" y="122166"/>
                    <a:pt x="17517" y="79877"/>
                    <a:pt x="48697" y="48697"/>
                  </a:cubicBezTo>
                  <a:cubicBezTo>
                    <a:pt x="79877" y="17517"/>
                    <a:pt x="122166" y="0"/>
                    <a:pt x="166261" y="0"/>
                  </a:cubicBezTo>
                  <a:close/>
                </a:path>
              </a:pathLst>
            </a:custGeom>
            <a:solidFill>
              <a:srgbClr val="D9D9D9"/>
            </a:solidFill>
          </p:spPr>
        </p:sp>
        <p:sp>
          <p:nvSpPr>
            <p:cNvPr name="TextBox 56" id="56"/>
            <p:cNvSpPr txBox="true"/>
            <p:nvPr/>
          </p:nvSpPr>
          <p:spPr>
            <a:xfrm>
              <a:off x="0" y="-38100"/>
              <a:ext cx="416599" cy="37062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The college application process involves a lot of unknown factors </a:t>
              </a:r>
            </a:p>
          </p:txBody>
        </p:sp>
      </p:grpSp>
      <p:grpSp>
        <p:nvGrpSpPr>
          <p:cNvPr name="Group 57" id="57"/>
          <p:cNvGrpSpPr/>
          <p:nvPr/>
        </p:nvGrpSpPr>
        <p:grpSpPr>
          <a:xfrm rot="0">
            <a:off x="12060723" y="8796938"/>
            <a:ext cx="1743868" cy="1358900"/>
            <a:chOff x="0" y="0"/>
            <a:chExt cx="459290" cy="357900"/>
          </a:xfrm>
        </p:grpSpPr>
        <p:sp>
          <p:nvSpPr>
            <p:cNvPr name="Freeform 58" id="58"/>
            <p:cNvSpPr/>
            <p:nvPr/>
          </p:nvSpPr>
          <p:spPr>
            <a:xfrm flipH="false" flipV="false" rot="0">
              <a:off x="0" y="0"/>
              <a:ext cx="459290" cy="357900"/>
            </a:xfrm>
            <a:custGeom>
              <a:avLst/>
              <a:gdLst/>
              <a:ahLst/>
              <a:cxnLst/>
              <a:rect r="r" b="b" t="t" l="l"/>
              <a:pathLst>
                <a:path h="357900" w="459290">
                  <a:moveTo>
                    <a:pt x="178950" y="0"/>
                  </a:moveTo>
                  <a:lnTo>
                    <a:pt x="280341" y="0"/>
                  </a:lnTo>
                  <a:cubicBezTo>
                    <a:pt x="327801" y="0"/>
                    <a:pt x="373318" y="18854"/>
                    <a:pt x="406877" y="52413"/>
                  </a:cubicBezTo>
                  <a:cubicBezTo>
                    <a:pt x="440437" y="85973"/>
                    <a:pt x="459290" y="131489"/>
                    <a:pt x="459290" y="178950"/>
                  </a:cubicBezTo>
                  <a:lnTo>
                    <a:pt x="459290" y="178950"/>
                  </a:lnTo>
                  <a:cubicBezTo>
                    <a:pt x="459290" y="277781"/>
                    <a:pt x="379172" y="357900"/>
                    <a:pt x="280341" y="357900"/>
                  </a:cubicBezTo>
                  <a:lnTo>
                    <a:pt x="178950" y="357900"/>
                  </a:lnTo>
                  <a:cubicBezTo>
                    <a:pt x="80119" y="357900"/>
                    <a:pt x="0" y="277781"/>
                    <a:pt x="0" y="178950"/>
                  </a:cubicBezTo>
                  <a:lnTo>
                    <a:pt x="0" y="178950"/>
                  </a:lnTo>
                  <a:cubicBezTo>
                    <a:pt x="0" y="80119"/>
                    <a:pt x="80119" y="0"/>
                    <a:pt x="178950" y="0"/>
                  </a:cubicBezTo>
                  <a:close/>
                </a:path>
              </a:pathLst>
            </a:custGeom>
            <a:solidFill>
              <a:srgbClr val="D9D9D9"/>
            </a:solidFill>
          </p:spPr>
        </p:sp>
        <p:sp>
          <p:nvSpPr>
            <p:cNvPr name="TextBox 59" id="59"/>
            <p:cNvSpPr txBox="true"/>
            <p:nvPr/>
          </p:nvSpPr>
          <p:spPr>
            <a:xfrm>
              <a:off x="0" y="-38100"/>
              <a:ext cx="459290" cy="396000"/>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She didn’t apply to a lot of schools because she felt disadvantaged as an international student</a:t>
              </a:r>
            </a:p>
          </p:txBody>
        </p:sp>
      </p:grpSp>
      <p:grpSp>
        <p:nvGrpSpPr>
          <p:cNvPr name="Group 60" id="60"/>
          <p:cNvGrpSpPr/>
          <p:nvPr/>
        </p:nvGrpSpPr>
        <p:grpSpPr>
          <a:xfrm rot="0">
            <a:off x="2522851" y="7094263"/>
            <a:ext cx="1611710" cy="1402963"/>
            <a:chOff x="0" y="0"/>
            <a:chExt cx="424483" cy="369505"/>
          </a:xfrm>
        </p:grpSpPr>
        <p:sp>
          <p:nvSpPr>
            <p:cNvPr name="Freeform 61" id="61"/>
            <p:cNvSpPr/>
            <p:nvPr/>
          </p:nvSpPr>
          <p:spPr>
            <a:xfrm flipH="false" flipV="false" rot="0">
              <a:off x="0" y="0"/>
              <a:ext cx="424483" cy="369505"/>
            </a:xfrm>
            <a:custGeom>
              <a:avLst/>
              <a:gdLst/>
              <a:ahLst/>
              <a:cxnLst/>
              <a:rect r="r" b="b" t="t" l="l"/>
              <a:pathLst>
                <a:path h="369505" w="424483">
                  <a:moveTo>
                    <a:pt x="184752" y="0"/>
                  </a:moveTo>
                  <a:lnTo>
                    <a:pt x="239731" y="0"/>
                  </a:lnTo>
                  <a:cubicBezTo>
                    <a:pt x="288730" y="0"/>
                    <a:pt x="335723" y="19465"/>
                    <a:pt x="370371" y="54113"/>
                  </a:cubicBezTo>
                  <a:cubicBezTo>
                    <a:pt x="405018" y="88760"/>
                    <a:pt x="424483" y="135753"/>
                    <a:pt x="424483" y="184752"/>
                  </a:cubicBezTo>
                  <a:lnTo>
                    <a:pt x="424483" y="184752"/>
                  </a:lnTo>
                  <a:cubicBezTo>
                    <a:pt x="424483" y="233752"/>
                    <a:pt x="405018" y="280744"/>
                    <a:pt x="370371" y="315392"/>
                  </a:cubicBezTo>
                  <a:cubicBezTo>
                    <a:pt x="335723" y="350040"/>
                    <a:pt x="288730" y="369505"/>
                    <a:pt x="239731" y="369505"/>
                  </a:cubicBezTo>
                  <a:lnTo>
                    <a:pt x="184752" y="369505"/>
                  </a:lnTo>
                  <a:cubicBezTo>
                    <a:pt x="135753" y="369505"/>
                    <a:pt x="88760" y="350040"/>
                    <a:pt x="54113" y="315392"/>
                  </a:cubicBezTo>
                  <a:cubicBezTo>
                    <a:pt x="19465" y="280744"/>
                    <a:pt x="0" y="233752"/>
                    <a:pt x="0" y="184752"/>
                  </a:cubicBezTo>
                  <a:lnTo>
                    <a:pt x="0" y="184752"/>
                  </a:lnTo>
                  <a:cubicBezTo>
                    <a:pt x="0" y="135753"/>
                    <a:pt x="19465" y="88760"/>
                    <a:pt x="54113" y="54113"/>
                  </a:cubicBezTo>
                  <a:cubicBezTo>
                    <a:pt x="88760" y="19465"/>
                    <a:pt x="135753" y="0"/>
                    <a:pt x="184752" y="0"/>
                  </a:cubicBezTo>
                  <a:close/>
                </a:path>
              </a:pathLst>
            </a:custGeom>
            <a:solidFill>
              <a:srgbClr val="D9D9D9"/>
            </a:solidFill>
          </p:spPr>
        </p:sp>
        <p:sp>
          <p:nvSpPr>
            <p:cNvPr name="TextBox 62" id="62"/>
            <p:cNvSpPr txBox="true"/>
            <p:nvPr/>
          </p:nvSpPr>
          <p:spPr>
            <a:xfrm>
              <a:off x="0" y="-38100"/>
              <a:ext cx="424483" cy="40760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Doesn’t respond well to parent pressure, so often did the opposite of what they said</a:t>
              </a:r>
            </a:p>
          </p:txBody>
        </p:sp>
      </p:grpSp>
      <p:grpSp>
        <p:nvGrpSpPr>
          <p:cNvPr name="Group 63" id="63"/>
          <p:cNvGrpSpPr/>
          <p:nvPr/>
        </p:nvGrpSpPr>
        <p:grpSpPr>
          <a:xfrm rot="0">
            <a:off x="558160" y="8826270"/>
            <a:ext cx="1611710" cy="1358818"/>
            <a:chOff x="0" y="0"/>
            <a:chExt cx="424483" cy="357878"/>
          </a:xfrm>
        </p:grpSpPr>
        <p:sp>
          <p:nvSpPr>
            <p:cNvPr name="Freeform 64" id="64"/>
            <p:cNvSpPr/>
            <p:nvPr/>
          </p:nvSpPr>
          <p:spPr>
            <a:xfrm flipH="false" flipV="false" rot="0">
              <a:off x="0" y="0"/>
              <a:ext cx="424483" cy="357878"/>
            </a:xfrm>
            <a:custGeom>
              <a:avLst/>
              <a:gdLst/>
              <a:ahLst/>
              <a:cxnLst/>
              <a:rect r="r" b="b" t="t" l="l"/>
              <a:pathLst>
                <a:path h="357878" w="424483">
                  <a:moveTo>
                    <a:pt x="178939" y="0"/>
                  </a:moveTo>
                  <a:lnTo>
                    <a:pt x="245544" y="0"/>
                  </a:lnTo>
                  <a:cubicBezTo>
                    <a:pt x="293002" y="0"/>
                    <a:pt x="338516" y="18852"/>
                    <a:pt x="372073" y="52410"/>
                  </a:cubicBezTo>
                  <a:cubicBezTo>
                    <a:pt x="405631" y="85968"/>
                    <a:pt x="424483" y="131481"/>
                    <a:pt x="424483" y="178939"/>
                  </a:cubicBezTo>
                  <a:lnTo>
                    <a:pt x="424483" y="178939"/>
                  </a:lnTo>
                  <a:cubicBezTo>
                    <a:pt x="424483" y="277764"/>
                    <a:pt x="344370" y="357878"/>
                    <a:pt x="245544" y="357878"/>
                  </a:cubicBezTo>
                  <a:lnTo>
                    <a:pt x="178939" y="357878"/>
                  </a:lnTo>
                  <a:cubicBezTo>
                    <a:pt x="80114" y="357878"/>
                    <a:pt x="0" y="277764"/>
                    <a:pt x="0" y="178939"/>
                  </a:cubicBezTo>
                  <a:lnTo>
                    <a:pt x="0" y="178939"/>
                  </a:lnTo>
                  <a:cubicBezTo>
                    <a:pt x="0" y="80114"/>
                    <a:pt x="80114" y="0"/>
                    <a:pt x="178939" y="0"/>
                  </a:cubicBezTo>
                  <a:close/>
                </a:path>
              </a:pathLst>
            </a:custGeom>
            <a:solidFill>
              <a:srgbClr val="FCCE5D"/>
            </a:solidFill>
          </p:spPr>
        </p:sp>
        <p:sp>
          <p:nvSpPr>
            <p:cNvPr name="TextBox 65" id="65"/>
            <p:cNvSpPr txBox="true"/>
            <p:nvPr/>
          </p:nvSpPr>
          <p:spPr>
            <a:xfrm>
              <a:off x="0" y="-38100"/>
              <a:ext cx="424483" cy="395978"/>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Went to a cram school in Korea to study for the SAT</a:t>
              </a:r>
            </a:p>
          </p:txBody>
        </p:sp>
      </p:grpSp>
      <p:grpSp>
        <p:nvGrpSpPr>
          <p:cNvPr name="Group 66" id="66"/>
          <p:cNvGrpSpPr/>
          <p:nvPr/>
        </p:nvGrpSpPr>
        <p:grpSpPr>
          <a:xfrm rot="0">
            <a:off x="9675095" y="7455772"/>
            <a:ext cx="1562893" cy="1370497"/>
            <a:chOff x="0" y="0"/>
            <a:chExt cx="411626" cy="360954"/>
          </a:xfrm>
        </p:grpSpPr>
        <p:sp>
          <p:nvSpPr>
            <p:cNvPr name="Freeform 67" id="67"/>
            <p:cNvSpPr/>
            <p:nvPr/>
          </p:nvSpPr>
          <p:spPr>
            <a:xfrm flipH="false" flipV="false" rot="0">
              <a:off x="0" y="0"/>
              <a:ext cx="411626" cy="360954"/>
            </a:xfrm>
            <a:custGeom>
              <a:avLst/>
              <a:gdLst/>
              <a:ahLst/>
              <a:cxnLst/>
              <a:rect r="r" b="b" t="t" l="l"/>
              <a:pathLst>
                <a:path h="360954" w="411626">
                  <a:moveTo>
                    <a:pt x="180477" y="0"/>
                  </a:moveTo>
                  <a:lnTo>
                    <a:pt x="231149" y="0"/>
                  </a:lnTo>
                  <a:cubicBezTo>
                    <a:pt x="330824" y="0"/>
                    <a:pt x="411626" y="80802"/>
                    <a:pt x="411626" y="180477"/>
                  </a:cubicBezTo>
                  <a:lnTo>
                    <a:pt x="411626" y="180477"/>
                  </a:lnTo>
                  <a:cubicBezTo>
                    <a:pt x="411626" y="280152"/>
                    <a:pt x="330824" y="360954"/>
                    <a:pt x="231149" y="360954"/>
                  </a:cubicBezTo>
                  <a:lnTo>
                    <a:pt x="180477" y="360954"/>
                  </a:lnTo>
                  <a:cubicBezTo>
                    <a:pt x="80802" y="360954"/>
                    <a:pt x="0" y="280152"/>
                    <a:pt x="0" y="180477"/>
                  </a:cubicBezTo>
                  <a:lnTo>
                    <a:pt x="0" y="180477"/>
                  </a:lnTo>
                  <a:cubicBezTo>
                    <a:pt x="0" y="80802"/>
                    <a:pt x="80802" y="0"/>
                    <a:pt x="180477" y="0"/>
                  </a:cubicBezTo>
                  <a:close/>
                </a:path>
              </a:pathLst>
            </a:custGeom>
            <a:solidFill>
              <a:srgbClr val="D9D9D9"/>
            </a:solidFill>
          </p:spPr>
        </p:sp>
        <p:sp>
          <p:nvSpPr>
            <p:cNvPr name="TextBox 68" id="68"/>
            <p:cNvSpPr txBox="true"/>
            <p:nvPr/>
          </p:nvSpPr>
          <p:spPr>
            <a:xfrm>
              <a:off x="0" y="-38100"/>
              <a:ext cx="411626" cy="399054"/>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Interested in cognitive psychology so she changed what she applied as</a:t>
              </a:r>
            </a:p>
          </p:txBody>
        </p:sp>
      </p:grpSp>
      <p:grpSp>
        <p:nvGrpSpPr>
          <p:cNvPr name="Group 69" id="69"/>
          <p:cNvGrpSpPr/>
          <p:nvPr/>
        </p:nvGrpSpPr>
        <p:grpSpPr>
          <a:xfrm rot="0">
            <a:off x="11774948" y="3542604"/>
            <a:ext cx="1753947" cy="1183579"/>
            <a:chOff x="0" y="0"/>
            <a:chExt cx="461945" cy="311725"/>
          </a:xfrm>
        </p:grpSpPr>
        <p:sp>
          <p:nvSpPr>
            <p:cNvPr name="Freeform 70" id="70"/>
            <p:cNvSpPr/>
            <p:nvPr/>
          </p:nvSpPr>
          <p:spPr>
            <a:xfrm flipH="false" flipV="false" rot="0">
              <a:off x="0" y="0"/>
              <a:ext cx="461945" cy="311725"/>
            </a:xfrm>
            <a:custGeom>
              <a:avLst/>
              <a:gdLst/>
              <a:ahLst/>
              <a:cxnLst/>
              <a:rect r="r" b="b" t="t" l="l"/>
              <a:pathLst>
                <a:path h="311725" w="461945">
                  <a:moveTo>
                    <a:pt x="155862" y="0"/>
                  </a:moveTo>
                  <a:lnTo>
                    <a:pt x="306083" y="0"/>
                  </a:lnTo>
                  <a:cubicBezTo>
                    <a:pt x="347420" y="0"/>
                    <a:pt x="387064" y="16421"/>
                    <a:pt x="416294" y="45651"/>
                  </a:cubicBezTo>
                  <a:cubicBezTo>
                    <a:pt x="445524" y="74881"/>
                    <a:pt x="461945" y="114525"/>
                    <a:pt x="461945" y="155862"/>
                  </a:cubicBezTo>
                  <a:lnTo>
                    <a:pt x="461945" y="155862"/>
                  </a:lnTo>
                  <a:cubicBezTo>
                    <a:pt x="461945" y="197199"/>
                    <a:pt x="445524" y="236844"/>
                    <a:pt x="416294" y="266074"/>
                  </a:cubicBezTo>
                  <a:cubicBezTo>
                    <a:pt x="387064" y="295303"/>
                    <a:pt x="347420" y="311725"/>
                    <a:pt x="306083" y="311725"/>
                  </a:cubicBezTo>
                  <a:lnTo>
                    <a:pt x="155862" y="311725"/>
                  </a:lnTo>
                  <a:cubicBezTo>
                    <a:pt x="114525" y="311725"/>
                    <a:pt x="74881" y="295303"/>
                    <a:pt x="45651" y="266074"/>
                  </a:cubicBezTo>
                  <a:cubicBezTo>
                    <a:pt x="16421" y="236844"/>
                    <a:pt x="0" y="197199"/>
                    <a:pt x="0" y="155862"/>
                  </a:cubicBezTo>
                  <a:lnTo>
                    <a:pt x="0" y="155862"/>
                  </a:lnTo>
                  <a:cubicBezTo>
                    <a:pt x="0" y="114525"/>
                    <a:pt x="16421" y="74881"/>
                    <a:pt x="45651" y="45651"/>
                  </a:cubicBezTo>
                  <a:cubicBezTo>
                    <a:pt x="74881" y="16421"/>
                    <a:pt x="114525" y="0"/>
                    <a:pt x="155862" y="0"/>
                  </a:cubicBezTo>
                  <a:close/>
                </a:path>
              </a:pathLst>
            </a:custGeom>
            <a:solidFill>
              <a:srgbClr val="D9D9D9"/>
            </a:solidFill>
          </p:spPr>
        </p:sp>
        <p:sp>
          <p:nvSpPr>
            <p:cNvPr name="TextBox 71" id="71"/>
            <p:cNvSpPr txBox="true"/>
            <p:nvPr/>
          </p:nvSpPr>
          <p:spPr>
            <a:xfrm>
              <a:off x="0" y="-38100"/>
              <a:ext cx="461945" cy="34982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Counselors are not helpful, especially in international settings</a:t>
              </a:r>
            </a:p>
          </p:txBody>
        </p:sp>
      </p:grpSp>
      <p:grpSp>
        <p:nvGrpSpPr>
          <p:cNvPr name="Group 72" id="72"/>
          <p:cNvGrpSpPr/>
          <p:nvPr/>
        </p:nvGrpSpPr>
        <p:grpSpPr>
          <a:xfrm rot="0">
            <a:off x="9675095" y="8896743"/>
            <a:ext cx="1743712" cy="1337684"/>
            <a:chOff x="0" y="0"/>
            <a:chExt cx="459249" cy="352312"/>
          </a:xfrm>
        </p:grpSpPr>
        <p:sp>
          <p:nvSpPr>
            <p:cNvPr name="Freeform 73" id="73"/>
            <p:cNvSpPr/>
            <p:nvPr/>
          </p:nvSpPr>
          <p:spPr>
            <a:xfrm flipH="false" flipV="false" rot="0">
              <a:off x="0" y="0"/>
              <a:ext cx="459249" cy="352312"/>
            </a:xfrm>
            <a:custGeom>
              <a:avLst/>
              <a:gdLst/>
              <a:ahLst/>
              <a:cxnLst/>
              <a:rect r="r" b="b" t="t" l="l"/>
              <a:pathLst>
                <a:path h="352312" w="459249">
                  <a:moveTo>
                    <a:pt x="176156" y="0"/>
                  </a:moveTo>
                  <a:lnTo>
                    <a:pt x="283093" y="0"/>
                  </a:lnTo>
                  <a:cubicBezTo>
                    <a:pt x="380381" y="0"/>
                    <a:pt x="459249" y="78868"/>
                    <a:pt x="459249" y="176156"/>
                  </a:cubicBezTo>
                  <a:lnTo>
                    <a:pt x="459249" y="176156"/>
                  </a:lnTo>
                  <a:cubicBezTo>
                    <a:pt x="459249" y="273444"/>
                    <a:pt x="380381" y="352312"/>
                    <a:pt x="283093" y="352312"/>
                  </a:cubicBezTo>
                  <a:lnTo>
                    <a:pt x="176156" y="352312"/>
                  </a:lnTo>
                  <a:cubicBezTo>
                    <a:pt x="78868" y="352312"/>
                    <a:pt x="0" y="273444"/>
                    <a:pt x="0" y="176156"/>
                  </a:cubicBezTo>
                  <a:lnTo>
                    <a:pt x="0" y="176156"/>
                  </a:lnTo>
                  <a:cubicBezTo>
                    <a:pt x="0" y="78868"/>
                    <a:pt x="78868" y="0"/>
                    <a:pt x="176156" y="0"/>
                  </a:cubicBezTo>
                  <a:close/>
                </a:path>
              </a:pathLst>
            </a:custGeom>
            <a:solidFill>
              <a:srgbClr val="D9D9D9"/>
            </a:solidFill>
          </p:spPr>
        </p:sp>
        <p:sp>
          <p:nvSpPr>
            <p:cNvPr name="TextBox 74" id="74"/>
            <p:cNvSpPr txBox="true"/>
            <p:nvPr/>
          </p:nvSpPr>
          <p:spPr>
            <a:xfrm>
              <a:off x="0" y="-38100"/>
              <a:ext cx="459249" cy="39041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Brother pressured her to be software engineer</a:t>
              </a:r>
            </a:p>
          </p:txBody>
        </p:sp>
      </p:grpSp>
      <p:grpSp>
        <p:nvGrpSpPr>
          <p:cNvPr name="Group 75" id="75"/>
          <p:cNvGrpSpPr/>
          <p:nvPr/>
        </p:nvGrpSpPr>
        <p:grpSpPr>
          <a:xfrm rot="0">
            <a:off x="501566" y="2204920"/>
            <a:ext cx="1611710" cy="1358900"/>
            <a:chOff x="0" y="0"/>
            <a:chExt cx="424483" cy="357900"/>
          </a:xfrm>
        </p:grpSpPr>
        <p:sp>
          <p:nvSpPr>
            <p:cNvPr name="Freeform 76" id="76"/>
            <p:cNvSpPr/>
            <p:nvPr/>
          </p:nvSpPr>
          <p:spPr>
            <a:xfrm flipH="false" flipV="false" rot="0">
              <a:off x="0" y="0"/>
              <a:ext cx="424483" cy="357900"/>
            </a:xfrm>
            <a:custGeom>
              <a:avLst/>
              <a:gdLst/>
              <a:ahLst/>
              <a:cxnLst/>
              <a:rect r="r" b="b" t="t" l="l"/>
              <a:pathLst>
                <a:path h="357900" w="424483">
                  <a:moveTo>
                    <a:pt x="178950" y="0"/>
                  </a:moveTo>
                  <a:lnTo>
                    <a:pt x="245534" y="0"/>
                  </a:lnTo>
                  <a:cubicBezTo>
                    <a:pt x="292994" y="0"/>
                    <a:pt x="338511" y="18854"/>
                    <a:pt x="372070" y="52413"/>
                  </a:cubicBezTo>
                  <a:cubicBezTo>
                    <a:pt x="405630" y="85973"/>
                    <a:pt x="424483" y="131489"/>
                    <a:pt x="424483" y="178950"/>
                  </a:cubicBezTo>
                  <a:lnTo>
                    <a:pt x="424483" y="178950"/>
                  </a:lnTo>
                  <a:cubicBezTo>
                    <a:pt x="424483" y="277781"/>
                    <a:pt x="344365" y="357900"/>
                    <a:pt x="245534" y="357900"/>
                  </a:cubicBezTo>
                  <a:lnTo>
                    <a:pt x="178950" y="357900"/>
                  </a:lnTo>
                  <a:cubicBezTo>
                    <a:pt x="80119" y="357900"/>
                    <a:pt x="0" y="277781"/>
                    <a:pt x="0" y="178950"/>
                  </a:cubicBezTo>
                  <a:lnTo>
                    <a:pt x="0" y="178950"/>
                  </a:lnTo>
                  <a:cubicBezTo>
                    <a:pt x="0" y="80119"/>
                    <a:pt x="80119" y="0"/>
                    <a:pt x="178950" y="0"/>
                  </a:cubicBezTo>
                  <a:close/>
                </a:path>
              </a:pathLst>
            </a:custGeom>
            <a:solidFill>
              <a:srgbClr val="D9D9D9"/>
            </a:solidFill>
          </p:spPr>
        </p:sp>
        <p:sp>
          <p:nvSpPr>
            <p:cNvPr name="TextBox 77" id="77"/>
            <p:cNvSpPr txBox="true"/>
            <p:nvPr/>
          </p:nvSpPr>
          <p:spPr>
            <a:xfrm>
              <a:off x="0" y="-38100"/>
              <a:ext cx="424483" cy="396000"/>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She wasted a lot of time on activities that he didn’t enjoy just for college applications</a:t>
              </a:r>
            </a:p>
          </p:txBody>
        </p:sp>
      </p:grpSp>
      <p:grpSp>
        <p:nvGrpSpPr>
          <p:cNvPr name="Group 78" id="78"/>
          <p:cNvGrpSpPr/>
          <p:nvPr/>
        </p:nvGrpSpPr>
        <p:grpSpPr>
          <a:xfrm rot="0">
            <a:off x="13937769" y="5722662"/>
            <a:ext cx="1695394" cy="1467577"/>
            <a:chOff x="0" y="0"/>
            <a:chExt cx="446523" cy="386522"/>
          </a:xfrm>
        </p:grpSpPr>
        <p:sp>
          <p:nvSpPr>
            <p:cNvPr name="Freeform 79" id="79"/>
            <p:cNvSpPr/>
            <p:nvPr/>
          </p:nvSpPr>
          <p:spPr>
            <a:xfrm flipH="false" flipV="false" rot="0">
              <a:off x="0" y="0"/>
              <a:ext cx="446523" cy="386522"/>
            </a:xfrm>
            <a:custGeom>
              <a:avLst/>
              <a:gdLst/>
              <a:ahLst/>
              <a:cxnLst/>
              <a:rect r="r" b="b" t="t" l="l"/>
              <a:pathLst>
                <a:path h="386522" w="446523">
                  <a:moveTo>
                    <a:pt x="193261" y="0"/>
                  </a:moveTo>
                  <a:lnTo>
                    <a:pt x="253262" y="0"/>
                  </a:lnTo>
                  <a:cubicBezTo>
                    <a:pt x="359998" y="0"/>
                    <a:pt x="446523" y="86526"/>
                    <a:pt x="446523" y="193261"/>
                  </a:cubicBezTo>
                  <a:lnTo>
                    <a:pt x="446523" y="193261"/>
                  </a:lnTo>
                  <a:cubicBezTo>
                    <a:pt x="446523" y="244517"/>
                    <a:pt x="426162" y="293674"/>
                    <a:pt x="389919" y="329917"/>
                  </a:cubicBezTo>
                  <a:cubicBezTo>
                    <a:pt x="353675" y="366161"/>
                    <a:pt x="304518" y="386522"/>
                    <a:pt x="253262" y="386522"/>
                  </a:cubicBezTo>
                  <a:lnTo>
                    <a:pt x="193261" y="386522"/>
                  </a:lnTo>
                  <a:cubicBezTo>
                    <a:pt x="86526" y="386522"/>
                    <a:pt x="0" y="299996"/>
                    <a:pt x="0" y="193261"/>
                  </a:cubicBezTo>
                  <a:lnTo>
                    <a:pt x="0" y="193261"/>
                  </a:lnTo>
                  <a:cubicBezTo>
                    <a:pt x="0" y="86526"/>
                    <a:pt x="86526" y="0"/>
                    <a:pt x="193261" y="0"/>
                  </a:cubicBezTo>
                  <a:close/>
                </a:path>
              </a:pathLst>
            </a:custGeom>
            <a:solidFill>
              <a:srgbClr val="D9D9D9"/>
            </a:solidFill>
          </p:spPr>
        </p:sp>
        <p:sp>
          <p:nvSpPr>
            <p:cNvPr name="TextBox 80" id="80"/>
            <p:cNvSpPr txBox="true"/>
            <p:nvPr/>
          </p:nvSpPr>
          <p:spPr>
            <a:xfrm>
              <a:off x="0" y="-38100"/>
              <a:ext cx="446523" cy="42462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She didn’t know what to write about in her college essay</a:t>
              </a:r>
            </a:p>
          </p:txBody>
        </p:sp>
      </p:grpSp>
      <p:grpSp>
        <p:nvGrpSpPr>
          <p:cNvPr name="Group 81" id="81"/>
          <p:cNvGrpSpPr/>
          <p:nvPr/>
        </p:nvGrpSpPr>
        <p:grpSpPr>
          <a:xfrm rot="0">
            <a:off x="14032701" y="7998203"/>
            <a:ext cx="1695394" cy="1467577"/>
            <a:chOff x="0" y="0"/>
            <a:chExt cx="446523" cy="386522"/>
          </a:xfrm>
        </p:grpSpPr>
        <p:sp>
          <p:nvSpPr>
            <p:cNvPr name="Freeform 82" id="82"/>
            <p:cNvSpPr/>
            <p:nvPr/>
          </p:nvSpPr>
          <p:spPr>
            <a:xfrm flipH="false" flipV="false" rot="0">
              <a:off x="0" y="0"/>
              <a:ext cx="446523" cy="386522"/>
            </a:xfrm>
            <a:custGeom>
              <a:avLst/>
              <a:gdLst/>
              <a:ahLst/>
              <a:cxnLst/>
              <a:rect r="r" b="b" t="t" l="l"/>
              <a:pathLst>
                <a:path h="386522" w="446523">
                  <a:moveTo>
                    <a:pt x="193261" y="0"/>
                  </a:moveTo>
                  <a:lnTo>
                    <a:pt x="253262" y="0"/>
                  </a:lnTo>
                  <a:cubicBezTo>
                    <a:pt x="359998" y="0"/>
                    <a:pt x="446523" y="86526"/>
                    <a:pt x="446523" y="193261"/>
                  </a:cubicBezTo>
                  <a:lnTo>
                    <a:pt x="446523" y="193261"/>
                  </a:lnTo>
                  <a:cubicBezTo>
                    <a:pt x="446523" y="244517"/>
                    <a:pt x="426162" y="293674"/>
                    <a:pt x="389919" y="329917"/>
                  </a:cubicBezTo>
                  <a:cubicBezTo>
                    <a:pt x="353675" y="366161"/>
                    <a:pt x="304518" y="386522"/>
                    <a:pt x="253262" y="386522"/>
                  </a:cubicBezTo>
                  <a:lnTo>
                    <a:pt x="193261" y="386522"/>
                  </a:lnTo>
                  <a:cubicBezTo>
                    <a:pt x="86526" y="386522"/>
                    <a:pt x="0" y="299996"/>
                    <a:pt x="0" y="193261"/>
                  </a:cubicBezTo>
                  <a:lnTo>
                    <a:pt x="0" y="193261"/>
                  </a:lnTo>
                  <a:cubicBezTo>
                    <a:pt x="0" y="86526"/>
                    <a:pt x="86526" y="0"/>
                    <a:pt x="193261" y="0"/>
                  </a:cubicBezTo>
                  <a:close/>
                </a:path>
              </a:pathLst>
            </a:custGeom>
            <a:solidFill>
              <a:srgbClr val="D9D9D9"/>
            </a:solidFill>
          </p:spPr>
        </p:sp>
        <p:sp>
          <p:nvSpPr>
            <p:cNvPr name="TextBox 83" id="83"/>
            <p:cNvSpPr txBox="true"/>
            <p:nvPr/>
          </p:nvSpPr>
          <p:spPr>
            <a:xfrm>
              <a:off x="0" y="-38100"/>
              <a:ext cx="446523" cy="42462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Nervous competing with domestic students</a:t>
              </a:r>
            </a:p>
          </p:txBody>
        </p:sp>
      </p:grpSp>
      <p:grpSp>
        <p:nvGrpSpPr>
          <p:cNvPr name="Group 84" id="84"/>
          <p:cNvGrpSpPr/>
          <p:nvPr/>
        </p:nvGrpSpPr>
        <p:grpSpPr>
          <a:xfrm rot="0">
            <a:off x="16071313" y="5722662"/>
            <a:ext cx="1695394" cy="1467577"/>
            <a:chOff x="0" y="0"/>
            <a:chExt cx="446523" cy="386522"/>
          </a:xfrm>
        </p:grpSpPr>
        <p:sp>
          <p:nvSpPr>
            <p:cNvPr name="Freeform 85" id="85"/>
            <p:cNvSpPr/>
            <p:nvPr/>
          </p:nvSpPr>
          <p:spPr>
            <a:xfrm flipH="false" flipV="false" rot="0">
              <a:off x="0" y="0"/>
              <a:ext cx="446523" cy="386522"/>
            </a:xfrm>
            <a:custGeom>
              <a:avLst/>
              <a:gdLst/>
              <a:ahLst/>
              <a:cxnLst/>
              <a:rect r="r" b="b" t="t" l="l"/>
              <a:pathLst>
                <a:path h="386522" w="446523">
                  <a:moveTo>
                    <a:pt x="193261" y="0"/>
                  </a:moveTo>
                  <a:lnTo>
                    <a:pt x="253262" y="0"/>
                  </a:lnTo>
                  <a:cubicBezTo>
                    <a:pt x="359998" y="0"/>
                    <a:pt x="446523" y="86526"/>
                    <a:pt x="446523" y="193261"/>
                  </a:cubicBezTo>
                  <a:lnTo>
                    <a:pt x="446523" y="193261"/>
                  </a:lnTo>
                  <a:cubicBezTo>
                    <a:pt x="446523" y="244517"/>
                    <a:pt x="426162" y="293674"/>
                    <a:pt x="389919" y="329917"/>
                  </a:cubicBezTo>
                  <a:cubicBezTo>
                    <a:pt x="353675" y="366161"/>
                    <a:pt x="304518" y="386522"/>
                    <a:pt x="253262" y="386522"/>
                  </a:cubicBezTo>
                  <a:lnTo>
                    <a:pt x="193261" y="386522"/>
                  </a:lnTo>
                  <a:cubicBezTo>
                    <a:pt x="86526" y="386522"/>
                    <a:pt x="0" y="299996"/>
                    <a:pt x="0" y="193261"/>
                  </a:cubicBezTo>
                  <a:lnTo>
                    <a:pt x="0" y="193261"/>
                  </a:lnTo>
                  <a:cubicBezTo>
                    <a:pt x="0" y="86526"/>
                    <a:pt x="86526" y="0"/>
                    <a:pt x="193261" y="0"/>
                  </a:cubicBezTo>
                  <a:close/>
                </a:path>
              </a:pathLst>
            </a:custGeom>
            <a:solidFill>
              <a:srgbClr val="C96E52"/>
            </a:solidFill>
          </p:spPr>
        </p:sp>
        <p:sp>
          <p:nvSpPr>
            <p:cNvPr name="TextBox 86" id="86"/>
            <p:cNvSpPr txBox="true"/>
            <p:nvPr/>
          </p:nvSpPr>
          <p:spPr>
            <a:xfrm>
              <a:off x="0" y="-38100"/>
              <a:ext cx="446523" cy="42462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Uncertain of if she should talk about her international background in her application</a:t>
              </a:r>
            </a:p>
          </p:txBody>
        </p:sp>
      </p:grpSp>
      <p:grpSp>
        <p:nvGrpSpPr>
          <p:cNvPr name="Group 87" id="87"/>
          <p:cNvGrpSpPr/>
          <p:nvPr/>
        </p:nvGrpSpPr>
        <p:grpSpPr>
          <a:xfrm rot="0">
            <a:off x="16033738" y="8269083"/>
            <a:ext cx="1695394" cy="1467577"/>
            <a:chOff x="0" y="0"/>
            <a:chExt cx="446523" cy="386522"/>
          </a:xfrm>
        </p:grpSpPr>
        <p:sp>
          <p:nvSpPr>
            <p:cNvPr name="Freeform 88" id="88"/>
            <p:cNvSpPr/>
            <p:nvPr/>
          </p:nvSpPr>
          <p:spPr>
            <a:xfrm flipH="false" flipV="false" rot="0">
              <a:off x="0" y="0"/>
              <a:ext cx="446523" cy="386522"/>
            </a:xfrm>
            <a:custGeom>
              <a:avLst/>
              <a:gdLst/>
              <a:ahLst/>
              <a:cxnLst/>
              <a:rect r="r" b="b" t="t" l="l"/>
              <a:pathLst>
                <a:path h="386522" w="446523">
                  <a:moveTo>
                    <a:pt x="193261" y="0"/>
                  </a:moveTo>
                  <a:lnTo>
                    <a:pt x="253262" y="0"/>
                  </a:lnTo>
                  <a:cubicBezTo>
                    <a:pt x="359998" y="0"/>
                    <a:pt x="446523" y="86526"/>
                    <a:pt x="446523" y="193261"/>
                  </a:cubicBezTo>
                  <a:lnTo>
                    <a:pt x="446523" y="193261"/>
                  </a:lnTo>
                  <a:cubicBezTo>
                    <a:pt x="446523" y="244517"/>
                    <a:pt x="426162" y="293674"/>
                    <a:pt x="389919" y="329917"/>
                  </a:cubicBezTo>
                  <a:cubicBezTo>
                    <a:pt x="353675" y="366161"/>
                    <a:pt x="304518" y="386522"/>
                    <a:pt x="253262" y="386522"/>
                  </a:cubicBezTo>
                  <a:lnTo>
                    <a:pt x="193261" y="386522"/>
                  </a:lnTo>
                  <a:cubicBezTo>
                    <a:pt x="86526" y="386522"/>
                    <a:pt x="0" y="299996"/>
                    <a:pt x="0" y="193261"/>
                  </a:cubicBezTo>
                  <a:lnTo>
                    <a:pt x="0" y="193261"/>
                  </a:lnTo>
                  <a:cubicBezTo>
                    <a:pt x="0" y="86526"/>
                    <a:pt x="86526" y="0"/>
                    <a:pt x="193261" y="0"/>
                  </a:cubicBezTo>
                  <a:close/>
                </a:path>
              </a:pathLst>
            </a:custGeom>
            <a:solidFill>
              <a:srgbClr val="D9D9D9"/>
            </a:solidFill>
          </p:spPr>
        </p:sp>
        <p:sp>
          <p:nvSpPr>
            <p:cNvPr name="TextBox 89" id="89"/>
            <p:cNvSpPr txBox="true"/>
            <p:nvPr/>
          </p:nvSpPr>
          <p:spPr>
            <a:xfrm>
              <a:off x="0" y="-38100"/>
              <a:ext cx="446523" cy="42462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Unsure of how to craft her “persona” to fit what colleges were looking for</a:t>
              </a:r>
            </a:p>
          </p:txBody>
        </p:sp>
      </p:grpSp>
      <p:grpSp>
        <p:nvGrpSpPr>
          <p:cNvPr name="Group 90" id="90"/>
          <p:cNvGrpSpPr/>
          <p:nvPr/>
        </p:nvGrpSpPr>
        <p:grpSpPr>
          <a:xfrm rot="0">
            <a:off x="4288668" y="5749638"/>
            <a:ext cx="1627566" cy="1530972"/>
            <a:chOff x="0" y="0"/>
            <a:chExt cx="428659" cy="403219"/>
          </a:xfrm>
        </p:grpSpPr>
        <p:sp>
          <p:nvSpPr>
            <p:cNvPr name="Freeform 91" id="91"/>
            <p:cNvSpPr/>
            <p:nvPr/>
          </p:nvSpPr>
          <p:spPr>
            <a:xfrm flipH="false" flipV="false" rot="0">
              <a:off x="0" y="0"/>
              <a:ext cx="428659" cy="403219"/>
            </a:xfrm>
            <a:custGeom>
              <a:avLst/>
              <a:gdLst/>
              <a:ahLst/>
              <a:cxnLst/>
              <a:rect r="r" b="b" t="t" l="l"/>
              <a:pathLst>
                <a:path h="403219" w="428659">
                  <a:moveTo>
                    <a:pt x="201609" y="0"/>
                  </a:moveTo>
                  <a:lnTo>
                    <a:pt x="227050" y="0"/>
                  </a:lnTo>
                  <a:cubicBezTo>
                    <a:pt x="280520" y="0"/>
                    <a:pt x="331800" y="21241"/>
                    <a:pt x="369609" y="59050"/>
                  </a:cubicBezTo>
                  <a:cubicBezTo>
                    <a:pt x="407418" y="96859"/>
                    <a:pt x="428659" y="148139"/>
                    <a:pt x="428659" y="201609"/>
                  </a:cubicBezTo>
                  <a:lnTo>
                    <a:pt x="428659" y="201609"/>
                  </a:lnTo>
                  <a:cubicBezTo>
                    <a:pt x="428659" y="312955"/>
                    <a:pt x="338396" y="403219"/>
                    <a:pt x="227050" y="403219"/>
                  </a:cubicBezTo>
                  <a:lnTo>
                    <a:pt x="201609" y="403219"/>
                  </a:lnTo>
                  <a:cubicBezTo>
                    <a:pt x="148139" y="403219"/>
                    <a:pt x="96859" y="381978"/>
                    <a:pt x="59050" y="344169"/>
                  </a:cubicBezTo>
                  <a:cubicBezTo>
                    <a:pt x="21241" y="306360"/>
                    <a:pt x="0" y="255080"/>
                    <a:pt x="0" y="201609"/>
                  </a:cubicBezTo>
                  <a:lnTo>
                    <a:pt x="0" y="201609"/>
                  </a:lnTo>
                  <a:cubicBezTo>
                    <a:pt x="0" y="148139"/>
                    <a:pt x="21241" y="96859"/>
                    <a:pt x="59050" y="59050"/>
                  </a:cubicBezTo>
                  <a:cubicBezTo>
                    <a:pt x="96859" y="21241"/>
                    <a:pt x="148139" y="0"/>
                    <a:pt x="201609" y="0"/>
                  </a:cubicBezTo>
                  <a:close/>
                </a:path>
              </a:pathLst>
            </a:custGeom>
            <a:solidFill>
              <a:srgbClr val="D9D9D9"/>
            </a:solidFill>
          </p:spPr>
        </p:sp>
        <p:sp>
          <p:nvSpPr>
            <p:cNvPr name="TextBox 92" id="92"/>
            <p:cNvSpPr txBox="true"/>
            <p:nvPr/>
          </p:nvSpPr>
          <p:spPr>
            <a:xfrm>
              <a:off x="0" y="-38100"/>
              <a:ext cx="428659" cy="441319"/>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Took a lot of AP classes to help with her applications</a:t>
              </a:r>
            </a:p>
          </p:txBody>
        </p:sp>
      </p:grpSp>
      <p:grpSp>
        <p:nvGrpSpPr>
          <p:cNvPr name="Group 93" id="93"/>
          <p:cNvGrpSpPr/>
          <p:nvPr/>
        </p:nvGrpSpPr>
        <p:grpSpPr>
          <a:xfrm rot="0">
            <a:off x="2593777" y="8654115"/>
            <a:ext cx="1627566" cy="1530972"/>
            <a:chOff x="0" y="0"/>
            <a:chExt cx="428659" cy="403219"/>
          </a:xfrm>
        </p:grpSpPr>
        <p:sp>
          <p:nvSpPr>
            <p:cNvPr name="Freeform 94" id="94"/>
            <p:cNvSpPr/>
            <p:nvPr/>
          </p:nvSpPr>
          <p:spPr>
            <a:xfrm flipH="false" flipV="false" rot="0">
              <a:off x="0" y="0"/>
              <a:ext cx="428659" cy="403219"/>
            </a:xfrm>
            <a:custGeom>
              <a:avLst/>
              <a:gdLst/>
              <a:ahLst/>
              <a:cxnLst/>
              <a:rect r="r" b="b" t="t" l="l"/>
              <a:pathLst>
                <a:path h="403219" w="428659">
                  <a:moveTo>
                    <a:pt x="201609" y="0"/>
                  </a:moveTo>
                  <a:lnTo>
                    <a:pt x="227050" y="0"/>
                  </a:lnTo>
                  <a:cubicBezTo>
                    <a:pt x="280520" y="0"/>
                    <a:pt x="331800" y="21241"/>
                    <a:pt x="369609" y="59050"/>
                  </a:cubicBezTo>
                  <a:cubicBezTo>
                    <a:pt x="407418" y="96859"/>
                    <a:pt x="428659" y="148139"/>
                    <a:pt x="428659" y="201609"/>
                  </a:cubicBezTo>
                  <a:lnTo>
                    <a:pt x="428659" y="201609"/>
                  </a:lnTo>
                  <a:cubicBezTo>
                    <a:pt x="428659" y="312955"/>
                    <a:pt x="338396" y="403219"/>
                    <a:pt x="227050" y="403219"/>
                  </a:cubicBezTo>
                  <a:lnTo>
                    <a:pt x="201609" y="403219"/>
                  </a:lnTo>
                  <a:cubicBezTo>
                    <a:pt x="148139" y="403219"/>
                    <a:pt x="96859" y="381978"/>
                    <a:pt x="59050" y="344169"/>
                  </a:cubicBezTo>
                  <a:cubicBezTo>
                    <a:pt x="21241" y="306360"/>
                    <a:pt x="0" y="255080"/>
                    <a:pt x="0" y="201609"/>
                  </a:cubicBezTo>
                  <a:lnTo>
                    <a:pt x="0" y="201609"/>
                  </a:lnTo>
                  <a:cubicBezTo>
                    <a:pt x="0" y="148139"/>
                    <a:pt x="21241" y="96859"/>
                    <a:pt x="59050" y="59050"/>
                  </a:cubicBezTo>
                  <a:cubicBezTo>
                    <a:pt x="96859" y="21241"/>
                    <a:pt x="148139" y="0"/>
                    <a:pt x="201609" y="0"/>
                  </a:cubicBezTo>
                  <a:close/>
                </a:path>
              </a:pathLst>
            </a:custGeom>
            <a:solidFill>
              <a:srgbClr val="D9D9D9"/>
            </a:solidFill>
          </p:spPr>
        </p:sp>
        <p:sp>
          <p:nvSpPr>
            <p:cNvPr name="TextBox 95" id="95"/>
            <p:cNvSpPr txBox="true"/>
            <p:nvPr/>
          </p:nvSpPr>
          <p:spPr>
            <a:xfrm>
              <a:off x="0" y="-38100"/>
              <a:ext cx="428659" cy="441319"/>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Her cousin helped her out a lot because she had experience consulting other applicants </a:t>
              </a:r>
            </a:p>
          </p:txBody>
        </p:sp>
      </p:grpSp>
      <p:grpSp>
        <p:nvGrpSpPr>
          <p:cNvPr name="Group 96" id="96"/>
          <p:cNvGrpSpPr/>
          <p:nvPr/>
        </p:nvGrpSpPr>
        <p:grpSpPr>
          <a:xfrm rot="0">
            <a:off x="6354384" y="5958924"/>
            <a:ext cx="1627566" cy="1530972"/>
            <a:chOff x="0" y="0"/>
            <a:chExt cx="428659" cy="403219"/>
          </a:xfrm>
        </p:grpSpPr>
        <p:sp>
          <p:nvSpPr>
            <p:cNvPr name="Freeform 97" id="97"/>
            <p:cNvSpPr/>
            <p:nvPr/>
          </p:nvSpPr>
          <p:spPr>
            <a:xfrm flipH="false" flipV="false" rot="0">
              <a:off x="0" y="0"/>
              <a:ext cx="428659" cy="403219"/>
            </a:xfrm>
            <a:custGeom>
              <a:avLst/>
              <a:gdLst/>
              <a:ahLst/>
              <a:cxnLst/>
              <a:rect r="r" b="b" t="t" l="l"/>
              <a:pathLst>
                <a:path h="403219" w="428659">
                  <a:moveTo>
                    <a:pt x="201609" y="0"/>
                  </a:moveTo>
                  <a:lnTo>
                    <a:pt x="227050" y="0"/>
                  </a:lnTo>
                  <a:cubicBezTo>
                    <a:pt x="280520" y="0"/>
                    <a:pt x="331800" y="21241"/>
                    <a:pt x="369609" y="59050"/>
                  </a:cubicBezTo>
                  <a:cubicBezTo>
                    <a:pt x="407418" y="96859"/>
                    <a:pt x="428659" y="148139"/>
                    <a:pt x="428659" y="201609"/>
                  </a:cubicBezTo>
                  <a:lnTo>
                    <a:pt x="428659" y="201609"/>
                  </a:lnTo>
                  <a:cubicBezTo>
                    <a:pt x="428659" y="312955"/>
                    <a:pt x="338396" y="403219"/>
                    <a:pt x="227050" y="403219"/>
                  </a:cubicBezTo>
                  <a:lnTo>
                    <a:pt x="201609" y="403219"/>
                  </a:lnTo>
                  <a:cubicBezTo>
                    <a:pt x="148139" y="403219"/>
                    <a:pt x="96859" y="381978"/>
                    <a:pt x="59050" y="344169"/>
                  </a:cubicBezTo>
                  <a:cubicBezTo>
                    <a:pt x="21241" y="306360"/>
                    <a:pt x="0" y="255080"/>
                    <a:pt x="0" y="201609"/>
                  </a:cubicBezTo>
                  <a:lnTo>
                    <a:pt x="0" y="201609"/>
                  </a:lnTo>
                  <a:cubicBezTo>
                    <a:pt x="0" y="148139"/>
                    <a:pt x="21241" y="96859"/>
                    <a:pt x="59050" y="59050"/>
                  </a:cubicBezTo>
                  <a:cubicBezTo>
                    <a:pt x="96859" y="21241"/>
                    <a:pt x="148139" y="0"/>
                    <a:pt x="201609" y="0"/>
                  </a:cubicBezTo>
                  <a:close/>
                </a:path>
              </a:pathLst>
            </a:custGeom>
            <a:solidFill>
              <a:srgbClr val="D9D9D9"/>
            </a:solidFill>
          </p:spPr>
        </p:sp>
        <p:sp>
          <p:nvSpPr>
            <p:cNvPr name="TextBox 98" id="98"/>
            <p:cNvSpPr txBox="true"/>
            <p:nvPr/>
          </p:nvSpPr>
          <p:spPr>
            <a:xfrm>
              <a:off x="0" y="-38100"/>
              <a:ext cx="428659" cy="441319"/>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Never paid for a service, but wishes she did</a:t>
              </a:r>
            </a:p>
          </p:txBody>
        </p:sp>
      </p:grpSp>
      <p:grpSp>
        <p:nvGrpSpPr>
          <p:cNvPr name="Group 99" id="99"/>
          <p:cNvGrpSpPr/>
          <p:nvPr/>
        </p:nvGrpSpPr>
        <p:grpSpPr>
          <a:xfrm rot="0">
            <a:off x="4290765" y="7503598"/>
            <a:ext cx="1627566" cy="1530972"/>
            <a:chOff x="0" y="0"/>
            <a:chExt cx="428659" cy="403219"/>
          </a:xfrm>
        </p:grpSpPr>
        <p:sp>
          <p:nvSpPr>
            <p:cNvPr name="Freeform 100" id="100"/>
            <p:cNvSpPr/>
            <p:nvPr/>
          </p:nvSpPr>
          <p:spPr>
            <a:xfrm flipH="false" flipV="false" rot="0">
              <a:off x="0" y="0"/>
              <a:ext cx="428659" cy="403219"/>
            </a:xfrm>
            <a:custGeom>
              <a:avLst/>
              <a:gdLst/>
              <a:ahLst/>
              <a:cxnLst/>
              <a:rect r="r" b="b" t="t" l="l"/>
              <a:pathLst>
                <a:path h="403219" w="428659">
                  <a:moveTo>
                    <a:pt x="201609" y="0"/>
                  </a:moveTo>
                  <a:lnTo>
                    <a:pt x="227050" y="0"/>
                  </a:lnTo>
                  <a:cubicBezTo>
                    <a:pt x="280520" y="0"/>
                    <a:pt x="331800" y="21241"/>
                    <a:pt x="369609" y="59050"/>
                  </a:cubicBezTo>
                  <a:cubicBezTo>
                    <a:pt x="407418" y="96859"/>
                    <a:pt x="428659" y="148139"/>
                    <a:pt x="428659" y="201609"/>
                  </a:cubicBezTo>
                  <a:lnTo>
                    <a:pt x="428659" y="201609"/>
                  </a:lnTo>
                  <a:cubicBezTo>
                    <a:pt x="428659" y="312955"/>
                    <a:pt x="338396" y="403219"/>
                    <a:pt x="227050" y="403219"/>
                  </a:cubicBezTo>
                  <a:lnTo>
                    <a:pt x="201609" y="403219"/>
                  </a:lnTo>
                  <a:cubicBezTo>
                    <a:pt x="148139" y="403219"/>
                    <a:pt x="96859" y="381978"/>
                    <a:pt x="59050" y="344169"/>
                  </a:cubicBezTo>
                  <a:cubicBezTo>
                    <a:pt x="21241" y="306360"/>
                    <a:pt x="0" y="255080"/>
                    <a:pt x="0" y="201609"/>
                  </a:cubicBezTo>
                  <a:lnTo>
                    <a:pt x="0" y="201609"/>
                  </a:lnTo>
                  <a:cubicBezTo>
                    <a:pt x="0" y="148139"/>
                    <a:pt x="21241" y="96859"/>
                    <a:pt x="59050" y="59050"/>
                  </a:cubicBezTo>
                  <a:cubicBezTo>
                    <a:pt x="96859" y="21241"/>
                    <a:pt x="148139" y="0"/>
                    <a:pt x="201609" y="0"/>
                  </a:cubicBezTo>
                  <a:close/>
                </a:path>
              </a:pathLst>
            </a:custGeom>
            <a:solidFill>
              <a:srgbClr val="FCCE5D"/>
            </a:solidFill>
          </p:spPr>
        </p:sp>
        <p:sp>
          <p:nvSpPr>
            <p:cNvPr name="TextBox 101" id="101"/>
            <p:cNvSpPr txBox="true"/>
            <p:nvPr/>
          </p:nvSpPr>
          <p:spPr>
            <a:xfrm>
              <a:off x="0" y="-38100"/>
              <a:ext cx="428659" cy="441319"/>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Tried her best to avoid peer pressure, since it only made her mental health worse off</a:t>
              </a:r>
            </a:p>
          </p:txBody>
        </p:sp>
      </p:grpSp>
      <p:grpSp>
        <p:nvGrpSpPr>
          <p:cNvPr name="Group 102" id="102"/>
          <p:cNvGrpSpPr/>
          <p:nvPr/>
        </p:nvGrpSpPr>
        <p:grpSpPr>
          <a:xfrm rot="0">
            <a:off x="6394581" y="7813746"/>
            <a:ext cx="1627566" cy="1530972"/>
            <a:chOff x="0" y="0"/>
            <a:chExt cx="428659" cy="403219"/>
          </a:xfrm>
        </p:grpSpPr>
        <p:sp>
          <p:nvSpPr>
            <p:cNvPr name="Freeform 103" id="103"/>
            <p:cNvSpPr/>
            <p:nvPr/>
          </p:nvSpPr>
          <p:spPr>
            <a:xfrm flipH="false" flipV="false" rot="0">
              <a:off x="0" y="0"/>
              <a:ext cx="428659" cy="403219"/>
            </a:xfrm>
            <a:custGeom>
              <a:avLst/>
              <a:gdLst/>
              <a:ahLst/>
              <a:cxnLst/>
              <a:rect r="r" b="b" t="t" l="l"/>
              <a:pathLst>
                <a:path h="403219" w="428659">
                  <a:moveTo>
                    <a:pt x="201609" y="0"/>
                  </a:moveTo>
                  <a:lnTo>
                    <a:pt x="227050" y="0"/>
                  </a:lnTo>
                  <a:cubicBezTo>
                    <a:pt x="280520" y="0"/>
                    <a:pt x="331800" y="21241"/>
                    <a:pt x="369609" y="59050"/>
                  </a:cubicBezTo>
                  <a:cubicBezTo>
                    <a:pt x="407418" y="96859"/>
                    <a:pt x="428659" y="148139"/>
                    <a:pt x="428659" y="201609"/>
                  </a:cubicBezTo>
                  <a:lnTo>
                    <a:pt x="428659" y="201609"/>
                  </a:lnTo>
                  <a:cubicBezTo>
                    <a:pt x="428659" y="312955"/>
                    <a:pt x="338396" y="403219"/>
                    <a:pt x="227050" y="403219"/>
                  </a:cubicBezTo>
                  <a:lnTo>
                    <a:pt x="201609" y="403219"/>
                  </a:lnTo>
                  <a:cubicBezTo>
                    <a:pt x="148139" y="403219"/>
                    <a:pt x="96859" y="381978"/>
                    <a:pt x="59050" y="344169"/>
                  </a:cubicBezTo>
                  <a:cubicBezTo>
                    <a:pt x="21241" y="306360"/>
                    <a:pt x="0" y="255080"/>
                    <a:pt x="0" y="201609"/>
                  </a:cubicBezTo>
                  <a:lnTo>
                    <a:pt x="0" y="201609"/>
                  </a:lnTo>
                  <a:cubicBezTo>
                    <a:pt x="0" y="148139"/>
                    <a:pt x="21241" y="96859"/>
                    <a:pt x="59050" y="59050"/>
                  </a:cubicBezTo>
                  <a:cubicBezTo>
                    <a:pt x="96859" y="21241"/>
                    <a:pt x="148139" y="0"/>
                    <a:pt x="201609" y="0"/>
                  </a:cubicBezTo>
                  <a:close/>
                </a:path>
              </a:pathLst>
            </a:custGeom>
            <a:solidFill>
              <a:srgbClr val="D9D9D9"/>
            </a:solidFill>
          </p:spPr>
        </p:sp>
        <p:sp>
          <p:nvSpPr>
            <p:cNvPr name="TextBox 104" id="104"/>
            <p:cNvSpPr txBox="true"/>
            <p:nvPr/>
          </p:nvSpPr>
          <p:spPr>
            <a:xfrm>
              <a:off x="0" y="-38100"/>
              <a:ext cx="428659" cy="441319"/>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Started prepping since Junior year of high school</a:t>
              </a:r>
            </a:p>
          </p:txBody>
        </p:sp>
      </p:grpSp>
      <p:grpSp>
        <p:nvGrpSpPr>
          <p:cNvPr name="Group 105" id="105"/>
          <p:cNvGrpSpPr/>
          <p:nvPr/>
        </p:nvGrpSpPr>
        <p:grpSpPr>
          <a:xfrm rot="0">
            <a:off x="13874731" y="2359025"/>
            <a:ext cx="1753947" cy="1183579"/>
            <a:chOff x="0" y="0"/>
            <a:chExt cx="461945" cy="311725"/>
          </a:xfrm>
        </p:grpSpPr>
        <p:sp>
          <p:nvSpPr>
            <p:cNvPr name="Freeform 106" id="106"/>
            <p:cNvSpPr/>
            <p:nvPr/>
          </p:nvSpPr>
          <p:spPr>
            <a:xfrm flipH="false" flipV="false" rot="0">
              <a:off x="0" y="0"/>
              <a:ext cx="461945" cy="311725"/>
            </a:xfrm>
            <a:custGeom>
              <a:avLst/>
              <a:gdLst/>
              <a:ahLst/>
              <a:cxnLst/>
              <a:rect r="r" b="b" t="t" l="l"/>
              <a:pathLst>
                <a:path h="311725" w="461945">
                  <a:moveTo>
                    <a:pt x="155862" y="0"/>
                  </a:moveTo>
                  <a:lnTo>
                    <a:pt x="306083" y="0"/>
                  </a:lnTo>
                  <a:cubicBezTo>
                    <a:pt x="347420" y="0"/>
                    <a:pt x="387064" y="16421"/>
                    <a:pt x="416294" y="45651"/>
                  </a:cubicBezTo>
                  <a:cubicBezTo>
                    <a:pt x="445524" y="74881"/>
                    <a:pt x="461945" y="114525"/>
                    <a:pt x="461945" y="155862"/>
                  </a:cubicBezTo>
                  <a:lnTo>
                    <a:pt x="461945" y="155862"/>
                  </a:lnTo>
                  <a:cubicBezTo>
                    <a:pt x="461945" y="197199"/>
                    <a:pt x="445524" y="236844"/>
                    <a:pt x="416294" y="266074"/>
                  </a:cubicBezTo>
                  <a:cubicBezTo>
                    <a:pt x="387064" y="295303"/>
                    <a:pt x="347420" y="311725"/>
                    <a:pt x="306083" y="311725"/>
                  </a:cubicBezTo>
                  <a:lnTo>
                    <a:pt x="155862" y="311725"/>
                  </a:lnTo>
                  <a:cubicBezTo>
                    <a:pt x="114525" y="311725"/>
                    <a:pt x="74881" y="295303"/>
                    <a:pt x="45651" y="266074"/>
                  </a:cubicBezTo>
                  <a:cubicBezTo>
                    <a:pt x="16421" y="236844"/>
                    <a:pt x="0" y="197199"/>
                    <a:pt x="0" y="155862"/>
                  </a:cubicBezTo>
                  <a:lnTo>
                    <a:pt x="0" y="155862"/>
                  </a:lnTo>
                  <a:cubicBezTo>
                    <a:pt x="0" y="114525"/>
                    <a:pt x="16421" y="74881"/>
                    <a:pt x="45651" y="45651"/>
                  </a:cubicBezTo>
                  <a:cubicBezTo>
                    <a:pt x="74881" y="16421"/>
                    <a:pt x="114525" y="0"/>
                    <a:pt x="155862" y="0"/>
                  </a:cubicBezTo>
                  <a:close/>
                </a:path>
              </a:pathLst>
            </a:custGeom>
            <a:solidFill>
              <a:srgbClr val="D9D9D9"/>
            </a:solidFill>
          </p:spPr>
        </p:sp>
        <p:sp>
          <p:nvSpPr>
            <p:cNvPr name="TextBox 107" id="107"/>
            <p:cNvSpPr txBox="true"/>
            <p:nvPr/>
          </p:nvSpPr>
          <p:spPr>
            <a:xfrm>
              <a:off x="0" y="-38100"/>
              <a:ext cx="461945" cy="34982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Her profile was more of a persona than something genuine</a:t>
              </a:r>
            </a:p>
          </p:txBody>
        </p:sp>
      </p:grpSp>
      <p:grpSp>
        <p:nvGrpSpPr>
          <p:cNvPr name="Group 108" id="108"/>
          <p:cNvGrpSpPr/>
          <p:nvPr/>
        </p:nvGrpSpPr>
        <p:grpSpPr>
          <a:xfrm rot="0">
            <a:off x="13937769" y="3741737"/>
            <a:ext cx="1753947" cy="1358900"/>
            <a:chOff x="0" y="0"/>
            <a:chExt cx="461945" cy="357900"/>
          </a:xfrm>
        </p:grpSpPr>
        <p:sp>
          <p:nvSpPr>
            <p:cNvPr name="Freeform 109" id="109"/>
            <p:cNvSpPr/>
            <p:nvPr/>
          </p:nvSpPr>
          <p:spPr>
            <a:xfrm flipH="false" flipV="false" rot="0">
              <a:off x="0" y="0"/>
              <a:ext cx="461945" cy="357900"/>
            </a:xfrm>
            <a:custGeom>
              <a:avLst/>
              <a:gdLst/>
              <a:ahLst/>
              <a:cxnLst/>
              <a:rect r="r" b="b" t="t" l="l"/>
              <a:pathLst>
                <a:path h="357900" w="461945">
                  <a:moveTo>
                    <a:pt x="178950" y="0"/>
                  </a:moveTo>
                  <a:lnTo>
                    <a:pt x="282995" y="0"/>
                  </a:lnTo>
                  <a:cubicBezTo>
                    <a:pt x="381826" y="0"/>
                    <a:pt x="461945" y="80119"/>
                    <a:pt x="461945" y="178950"/>
                  </a:cubicBezTo>
                  <a:lnTo>
                    <a:pt x="461945" y="178950"/>
                  </a:lnTo>
                  <a:cubicBezTo>
                    <a:pt x="461945" y="226410"/>
                    <a:pt x="443091" y="271927"/>
                    <a:pt x="409532" y="305486"/>
                  </a:cubicBezTo>
                  <a:cubicBezTo>
                    <a:pt x="375972" y="339046"/>
                    <a:pt x="330456" y="357900"/>
                    <a:pt x="282995" y="357900"/>
                  </a:cubicBezTo>
                  <a:lnTo>
                    <a:pt x="178950" y="357900"/>
                  </a:lnTo>
                  <a:cubicBezTo>
                    <a:pt x="80119" y="357900"/>
                    <a:pt x="0" y="277781"/>
                    <a:pt x="0" y="178950"/>
                  </a:cubicBezTo>
                  <a:lnTo>
                    <a:pt x="0" y="178950"/>
                  </a:lnTo>
                  <a:cubicBezTo>
                    <a:pt x="0" y="80119"/>
                    <a:pt x="80119" y="0"/>
                    <a:pt x="178950" y="0"/>
                  </a:cubicBezTo>
                  <a:close/>
                </a:path>
              </a:pathLst>
            </a:custGeom>
            <a:solidFill>
              <a:srgbClr val="D9D9D9"/>
            </a:solidFill>
          </p:spPr>
        </p:sp>
        <p:sp>
          <p:nvSpPr>
            <p:cNvPr name="TextBox 110" id="110"/>
            <p:cNvSpPr txBox="true"/>
            <p:nvPr/>
          </p:nvSpPr>
          <p:spPr>
            <a:xfrm>
              <a:off x="0" y="-38100"/>
              <a:ext cx="461945" cy="396000"/>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Students don’t really know how to pick schools to apply to, other than word of mouth</a:t>
              </a:r>
            </a:p>
          </p:txBody>
        </p:sp>
      </p:grpSp>
      <p:grpSp>
        <p:nvGrpSpPr>
          <p:cNvPr name="Group 111" id="111"/>
          <p:cNvGrpSpPr/>
          <p:nvPr/>
        </p:nvGrpSpPr>
        <p:grpSpPr>
          <a:xfrm rot="0">
            <a:off x="9432797" y="1895659"/>
            <a:ext cx="1895678" cy="1440821"/>
            <a:chOff x="0" y="0"/>
            <a:chExt cx="499273" cy="379475"/>
          </a:xfrm>
        </p:grpSpPr>
        <p:sp>
          <p:nvSpPr>
            <p:cNvPr name="Freeform 112" id="112"/>
            <p:cNvSpPr/>
            <p:nvPr/>
          </p:nvSpPr>
          <p:spPr>
            <a:xfrm flipH="false" flipV="false" rot="0">
              <a:off x="0" y="0"/>
              <a:ext cx="499273" cy="379475"/>
            </a:xfrm>
            <a:custGeom>
              <a:avLst/>
              <a:gdLst/>
              <a:ahLst/>
              <a:cxnLst/>
              <a:rect r="r" b="b" t="t" l="l"/>
              <a:pathLst>
                <a:path h="379475" w="499273">
                  <a:moveTo>
                    <a:pt x="189738" y="0"/>
                  </a:moveTo>
                  <a:lnTo>
                    <a:pt x="309536" y="0"/>
                  </a:lnTo>
                  <a:cubicBezTo>
                    <a:pt x="359857" y="0"/>
                    <a:pt x="408118" y="19990"/>
                    <a:pt x="443700" y="55573"/>
                  </a:cubicBezTo>
                  <a:cubicBezTo>
                    <a:pt x="479283" y="91156"/>
                    <a:pt x="499273" y="139416"/>
                    <a:pt x="499273" y="189738"/>
                  </a:cubicBezTo>
                  <a:lnTo>
                    <a:pt x="499273" y="189738"/>
                  </a:lnTo>
                  <a:cubicBezTo>
                    <a:pt x="499273" y="294527"/>
                    <a:pt x="414325" y="379475"/>
                    <a:pt x="309536" y="379475"/>
                  </a:cubicBezTo>
                  <a:lnTo>
                    <a:pt x="189738" y="379475"/>
                  </a:lnTo>
                  <a:cubicBezTo>
                    <a:pt x="84948" y="379475"/>
                    <a:pt x="0" y="294527"/>
                    <a:pt x="0" y="189738"/>
                  </a:cubicBezTo>
                  <a:lnTo>
                    <a:pt x="0" y="189738"/>
                  </a:lnTo>
                  <a:cubicBezTo>
                    <a:pt x="0" y="84948"/>
                    <a:pt x="84948" y="0"/>
                    <a:pt x="189738" y="0"/>
                  </a:cubicBezTo>
                  <a:close/>
                </a:path>
              </a:pathLst>
            </a:custGeom>
            <a:solidFill>
              <a:srgbClr val="D9D9D9"/>
            </a:solidFill>
          </p:spPr>
        </p:sp>
        <p:sp>
          <p:nvSpPr>
            <p:cNvPr name="TextBox 113" id="113"/>
            <p:cNvSpPr txBox="true"/>
            <p:nvPr/>
          </p:nvSpPr>
          <p:spPr>
            <a:xfrm>
              <a:off x="0" y="-38100"/>
              <a:ext cx="499273" cy="41757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She wants a better way to track college information because she didn’t know what quarter system was like </a:t>
              </a:r>
            </a:p>
          </p:txBody>
        </p:sp>
      </p:grpSp>
      <p:grpSp>
        <p:nvGrpSpPr>
          <p:cNvPr name="Group 114" id="114"/>
          <p:cNvGrpSpPr/>
          <p:nvPr/>
        </p:nvGrpSpPr>
        <p:grpSpPr>
          <a:xfrm rot="0">
            <a:off x="16071313" y="2359025"/>
            <a:ext cx="1753947" cy="1183579"/>
            <a:chOff x="0" y="0"/>
            <a:chExt cx="461945" cy="311725"/>
          </a:xfrm>
        </p:grpSpPr>
        <p:sp>
          <p:nvSpPr>
            <p:cNvPr name="Freeform 115" id="115"/>
            <p:cNvSpPr/>
            <p:nvPr/>
          </p:nvSpPr>
          <p:spPr>
            <a:xfrm flipH="false" flipV="false" rot="0">
              <a:off x="0" y="0"/>
              <a:ext cx="461945" cy="311725"/>
            </a:xfrm>
            <a:custGeom>
              <a:avLst/>
              <a:gdLst/>
              <a:ahLst/>
              <a:cxnLst/>
              <a:rect r="r" b="b" t="t" l="l"/>
              <a:pathLst>
                <a:path h="311725" w="461945">
                  <a:moveTo>
                    <a:pt x="155862" y="0"/>
                  </a:moveTo>
                  <a:lnTo>
                    <a:pt x="306083" y="0"/>
                  </a:lnTo>
                  <a:cubicBezTo>
                    <a:pt x="347420" y="0"/>
                    <a:pt x="387064" y="16421"/>
                    <a:pt x="416294" y="45651"/>
                  </a:cubicBezTo>
                  <a:cubicBezTo>
                    <a:pt x="445524" y="74881"/>
                    <a:pt x="461945" y="114525"/>
                    <a:pt x="461945" y="155862"/>
                  </a:cubicBezTo>
                  <a:lnTo>
                    <a:pt x="461945" y="155862"/>
                  </a:lnTo>
                  <a:cubicBezTo>
                    <a:pt x="461945" y="197199"/>
                    <a:pt x="445524" y="236844"/>
                    <a:pt x="416294" y="266074"/>
                  </a:cubicBezTo>
                  <a:cubicBezTo>
                    <a:pt x="387064" y="295303"/>
                    <a:pt x="347420" y="311725"/>
                    <a:pt x="306083" y="311725"/>
                  </a:cubicBezTo>
                  <a:lnTo>
                    <a:pt x="155862" y="311725"/>
                  </a:lnTo>
                  <a:cubicBezTo>
                    <a:pt x="114525" y="311725"/>
                    <a:pt x="74881" y="295303"/>
                    <a:pt x="45651" y="266074"/>
                  </a:cubicBezTo>
                  <a:cubicBezTo>
                    <a:pt x="16421" y="236844"/>
                    <a:pt x="0" y="197199"/>
                    <a:pt x="0" y="155862"/>
                  </a:cubicBezTo>
                  <a:lnTo>
                    <a:pt x="0" y="155862"/>
                  </a:lnTo>
                  <a:cubicBezTo>
                    <a:pt x="0" y="114525"/>
                    <a:pt x="16421" y="74881"/>
                    <a:pt x="45651" y="45651"/>
                  </a:cubicBezTo>
                  <a:cubicBezTo>
                    <a:pt x="74881" y="16421"/>
                    <a:pt x="114525" y="0"/>
                    <a:pt x="155862" y="0"/>
                  </a:cubicBezTo>
                  <a:close/>
                </a:path>
              </a:pathLst>
            </a:custGeom>
            <a:solidFill>
              <a:srgbClr val="D9D9D9"/>
            </a:solidFill>
          </p:spPr>
        </p:sp>
        <p:sp>
          <p:nvSpPr>
            <p:cNvPr name="TextBox 116" id="116"/>
            <p:cNvSpPr txBox="true"/>
            <p:nvPr/>
          </p:nvSpPr>
          <p:spPr>
            <a:xfrm>
              <a:off x="0" y="-38100"/>
              <a:ext cx="461945" cy="34982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There should be tools to aggregate the information found online</a:t>
              </a:r>
            </a:p>
          </p:txBody>
        </p:sp>
      </p:grpSp>
      <p:grpSp>
        <p:nvGrpSpPr>
          <p:cNvPr name="Group 117" id="117"/>
          <p:cNvGrpSpPr/>
          <p:nvPr/>
        </p:nvGrpSpPr>
        <p:grpSpPr>
          <a:xfrm rot="0">
            <a:off x="13859872" y="633316"/>
            <a:ext cx="1753947" cy="1183579"/>
            <a:chOff x="0" y="0"/>
            <a:chExt cx="461945" cy="311725"/>
          </a:xfrm>
        </p:grpSpPr>
        <p:sp>
          <p:nvSpPr>
            <p:cNvPr name="Freeform 118" id="118"/>
            <p:cNvSpPr/>
            <p:nvPr/>
          </p:nvSpPr>
          <p:spPr>
            <a:xfrm flipH="false" flipV="false" rot="0">
              <a:off x="0" y="0"/>
              <a:ext cx="461945" cy="311725"/>
            </a:xfrm>
            <a:custGeom>
              <a:avLst/>
              <a:gdLst/>
              <a:ahLst/>
              <a:cxnLst/>
              <a:rect r="r" b="b" t="t" l="l"/>
              <a:pathLst>
                <a:path h="311725" w="461945">
                  <a:moveTo>
                    <a:pt x="155862" y="0"/>
                  </a:moveTo>
                  <a:lnTo>
                    <a:pt x="306083" y="0"/>
                  </a:lnTo>
                  <a:cubicBezTo>
                    <a:pt x="347420" y="0"/>
                    <a:pt x="387064" y="16421"/>
                    <a:pt x="416294" y="45651"/>
                  </a:cubicBezTo>
                  <a:cubicBezTo>
                    <a:pt x="445524" y="74881"/>
                    <a:pt x="461945" y="114525"/>
                    <a:pt x="461945" y="155862"/>
                  </a:cubicBezTo>
                  <a:lnTo>
                    <a:pt x="461945" y="155862"/>
                  </a:lnTo>
                  <a:cubicBezTo>
                    <a:pt x="461945" y="197199"/>
                    <a:pt x="445524" y="236844"/>
                    <a:pt x="416294" y="266074"/>
                  </a:cubicBezTo>
                  <a:cubicBezTo>
                    <a:pt x="387064" y="295303"/>
                    <a:pt x="347420" y="311725"/>
                    <a:pt x="306083" y="311725"/>
                  </a:cubicBezTo>
                  <a:lnTo>
                    <a:pt x="155862" y="311725"/>
                  </a:lnTo>
                  <a:cubicBezTo>
                    <a:pt x="114525" y="311725"/>
                    <a:pt x="74881" y="295303"/>
                    <a:pt x="45651" y="266074"/>
                  </a:cubicBezTo>
                  <a:cubicBezTo>
                    <a:pt x="16421" y="236844"/>
                    <a:pt x="0" y="197199"/>
                    <a:pt x="0" y="155862"/>
                  </a:cubicBezTo>
                  <a:lnTo>
                    <a:pt x="0" y="155862"/>
                  </a:lnTo>
                  <a:cubicBezTo>
                    <a:pt x="0" y="114525"/>
                    <a:pt x="16421" y="74881"/>
                    <a:pt x="45651" y="45651"/>
                  </a:cubicBezTo>
                  <a:cubicBezTo>
                    <a:pt x="74881" y="16421"/>
                    <a:pt x="114525" y="0"/>
                    <a:pt x="155862" y="0"/>
                  </a:cubicBezTo>
                  <a:close/>
                </a:path>
              </a:pathLst>
            </a:custGeom>
            <a:solidFill>
              <a:srgbClr val="C96E52"/>
            </a:solidFill>
          </p:spPr>
        </p:sp>
        <p:sp>
          <p:nvSpPr>
            <p:cNvPr name="TextBox 119" id="119"/>
            <p:cNvSpPr txBox="true"/>
            <p:nvPr/>
          </p:nvSpPr>
          <p:spPr>
            <a:xfrm>
              <a:off x="0" y="-38100"/>
              <a:ext cx="461945" cy="34982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It’s better to learn from other students who have been through the process</a:t>
              </a:r>
            </a:p>
          </p:txBody>
        </p:sp>
      </p:grpSp>
      <p:grpSp>
        <p:nvGrpSpPr>
          <p:cNvPr name="Group 120" id="120"/>
          <p:cNvGrpSpPr/>
          <p:nvPr/>
        </p:nvGrpSpPr>
        <p:grpSpPr>
          <a:xfrm rot="0">
            <a:off x="4700340" y="673330"/>
            <a:ext cx="1581773" cy="1262546"/>
            <a:chOff x="0" y="0"/>
            <a:chExt cx="416599" cy="332522"/>
          </a:xfrm>
        </p:grpSpPr>
        <p:sp>
          <p:nvSpPr>
            <p:cNvPr name="Freeform 121" id="121"/>
            <p:cNvSpPr/>
            <p:nvPr/>
          </p:nvSpPr>
          <p:spPr>
            <a:xfrm flipH="false" flipV="false" rot="0">
              <a:off x="0" y="0"/>
              <a:ext cx="416599" cy="332522"/>
            </a:xfrm>
            <a:custGeom>
              <a:avLst/>
              <a:gdLst/>
              <a:ahLst/>
              <a:cxnLst/>
              <a:rect r="r" b="b" t="t" l="l"/>
              <a:pathLst>
                <a:path h="332522" w="416599">
                  <a:moveTo>
                    <a:pt x="166261" y="0"/>
                  </a:moveTo>
                  <a:lnTo>
                    <a:pt x="250337" y="0"/>
                  </a:lnTo>
                  <a:cubicBezTo>
                    <a:pt x="294433" y="0"/>
                    <a:pt x="336722" y="17517"/>
                    <a:pt x="367902" y="48697"/>
                  </a:cubicBezTo>
                  <a:cubicBezTo>
                    <a:pt x="399082" y="79877"/>
                    <a:pt x="416599" y="122166"/>
                    <a:pt x="416599" y="166261"/>
                  </a:cubicBezTo>
                  <a:lnTo>
                    <a:pt x="416599" y="166261"/>
                  </a:lnTo>
                  <a:cubicBezTo>
                    <a:pt x="416599" y="210356"/>
                    <a:pt x="399082" y="252646"/>
                    <a:pt x="367902" y="283826"/>
                  </a:cubicBezTo>
                  <a:cubicBezTo>
                    <a:pt x="336722" y="315006"/>
                    <a:pt x="294433" y="332522"/>
                    <a:pt x="250337" y="332522"/>
                  </a:cubicBezTo>
                  <a:lnTo>
                    <a:pt x="166261" y="332522"/>
                  </a:lnTo>
                  <a:cubicBezTo>
                    <a:pt x="122166" y="332522"/>
                    <a:pt x="79877" y="315006"/>
                    <a:pt x="48697" y="283826"/>
                  </a:cubicBezTo>
                  <a:cubicBezTo>
                    <a:pt x="17517" y="252646"/>
                    <a:pt x="0" y="210356"/>
                    <a:pt x="0" y="166261"/>
                  </a:cubicBezTo>
                  <a:lnTo>
                    <a:pt x="0" y="166261"/>
                  </a:lnTo>
                  <a:cubicBezTo>
                    <a:pt x="0" y="122166"/>
                    <a:pt x="17517" y="79877"/>
                    <a:pt x="48697" y="48697"/>
                  </a:cubicBezTo>
                  <a:cubicBezTo>
                    <a:pt x="79877" y="17517"/>
                    <a:pt x="122166" y="0"/>
                    <a:pt x="166261" y="0"/>
                  </a:cubicBezTo>
                  <a:close/>
                </a:path>
              </a:pathLst>
            </a:custGeom>
            <a:solidFill>
              <a:srgbClr val="D9D9D9"/>
            </a:solidFill>
          </p:spPr>
        </p:sp>
        <p:sp>
          <p:nvSpPr>
            <p:cNvPr name="TextBox 122" id="122"/>
            <p:cNvSpPr txBox="true"/>
            <p:nvPr/>
          </p:nvSpPr>
          <p:spPr>
            <a:xfrm>
              <a:off x="0" y="-38100"/>
              <a:ext cx="416599" cy="37062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The process is flawed since it selects for more domestic students</a:t>
              </a:r>
            </a:p>
          </p:txBody>
        </p:sp>
      </p:grpSp>
      <p:grpSp>
        <p:nvGrpSpPr>
          <p:cNvPr name="Group 123" id="123"/>
          <p:cNvGrpSpPr/>
          <p:nvPr/>
        </p:nvGrpSpPr>
        <p:grpSpPr>
          <a:xfrm rot="0">
            <a:off x="4858634" y="2157758"/>
            <a:ext cx="1611710" cy="1759909"/>
            <a:chOff x="0" y="0"/>
            <a:chExt cx="424483" cy="463515"/>
          </a:xfrm>
        </p:grpSpPr>
        <p:sp>
          <p:nvSpPr>
            <p:cNvPr name="Freeform 124" id="124"/>
            <p:cNvSpPr/>
            <p:nvPr/>
          </p:nvSpPr>
          <p:spPr>
            <a:xfrm flipH="false" flipV="false" rot="0">
              <a:off x="0" y="0"/>
              <a:ext cx="424483" cy="463515"/>
            </a:xfrm>
            <a:custGeom>
              <a:avLst/>
              <a:gdLst/>
              <a:ahLst/>
              <a:cxnLst/>
              <a:rect r="r" b="b" t="t" l="l"/>
              <a:pathLst>
                <a:path h="463515" w="424483">
                  <a:moveTo>
                    <a:pt x="212242" y="0"/>
                  </a:moveTo>
                  <a:lnTo>
                    <a:pt x="212242" y="0"/>
                  </a:lnTo>
                  <a:cubicBezTo>
                    <a:pt x="268532" y="0"/>
                    <a:pt x="322516" y="22361"/>
                    <a:pt x="362319" y="62164"/>
                  </a:cubicBezTo>
                  <a:cubicBezTo>
                    <a:pt x="402122" y="101967"/>
                    <a:pt x="424483" y="155952"/>
                    <a:pt x="424483" y="212242"/>
                  </a:cubicBezTo>
                  <a:lnTo>
                    <a:pt x="424483" y="251273"/>
                  </a:lnTo>
                  <a:cubicBezTo>
                    <a:pt x="424483" y="307563"/>
                    <a:pt x="402122" y="361548"/>
                    <a:pt x="362319" y="401351"/>
                  </a:cubicBezTo>
                  <a:cubicBezTo>
                    <a:pt x="322516" y="441154"/>
                    <a:pt x="268532" y="463515"/>
                    <a:pt x="212242" y="463515"/>
                  </a:cubicBezTo>
                  <a:lnTo>
                    <a:pt x="212242" y="463515"/>
                  </a:lnTo>
                  <a:cubicBezTo>
                    <a:pt x="155952" y="463515"/>
                    <a:pt x="101967" y="441154"/>
                    <a:pt x="62164" y="401351"/>
                  </a:cubicBezTo>
                  <a:cubicBezTo>
                    <a:pt x="22361" y="361548"/>
                    <a:pt x="0" y="307563"/>
                    <a:pt x="0" y="251273"/>
                  </a:cubicBezTo>
                  <a:lnTo>
                    <a:pt x="0" y="212242"/>
                  </a:lnTo>
                  <a:cubicBezTo>
                    <a:pt x="0" y="155952"/>
                    <a:pt x="22361" y="101967"/>
                    <a:pt x="62164" y="62164"/>
                  </a:cubicBezTo>
                  <a:cubicBezTo>
                    <a:pt x="101967" y="22361"/>
                    <a:pt x="155952" y="0"/>
                    <a:pt x="212242" y="0"/>
                  </a:cubicBezTo>
                  <a:close/>
                </a:path>
              </a:pathLst>
            </a:custGeom>
            <a:solidFill>
              <a:srgbClr val="FCCE5D"/>
            </a:solidFill>
          </p:spPr>
        </p:sp>
        <p:sp>
          <p:nvSpPr>
            <p:cNvPr name="TextBox 125" id="125"/>
            <p:cNvSpPr txBox="true"/>
            <p:nvPr/>
          </p:nvSpPr>
          <p:spPr>
            <a:xfrm>
              <a:off x="0" y="-38100"/>
              <a:ext cx="424483" cy="50161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College counselor's involvement was minimal, contributing mainly to logistical tasks like transcripts</a:t>
              </a:r>
            </a:p>
          </p:txBody>
        </p:sp>
      </p:grpSp>
      <p:grpSp>
        <p:nvGrpSpPr>
          <p:cNvPr name="Group 126" id="126"/>
          <p:cNvGrpSpPr/>
          <p:nvPr/>
        </p:nvGrpSpPr>
        <p:grpSpPr>
          <a:xfrm rot="0">
            <a:off x="611368" y="3803951"/>
            <a:ext cx="1611710" cy="1168099"/>
            <a:chOff x="0" y="0"/>
            <a:chExt cx="424483" cy="307647"/>
          </a:xfrm>
        </p:grpSpPr>
        <p:sp>
          <p:nvSpPr>
            <p:cNvPr name="Freeform 127" id="127"/>
            <p:cNvSpPr/>
            <p:nvPr/>
          </p:nvSpPr>
          <p:spPr>
            <a:xfrm flipH="false" flipV="false" rot="0">
              <a:off x="0" y="0"/>
              <a:ext cx="424483" cy="307647"/>
            </a:xfrm>
            <a:custGeom>
              <a:avLst/>
              <a:gdLst/>
              <a:ahLst/>
              <a:cxnLst/>
              <a:rect r="r" b="b" t="t" l="l"/>
              <a:pathLst>
                <a:path h="307647" w="424483">
                  <a:moveTo>
                    <a:pt x="153824" y="0"/>
                  </a:moveTo>
                  <a:lnTo>
                    <a:pt x="270660" y="0"/>
                  </a:lnTo>
                  <a:cubicBezTo>
                    <a:pt x="311456" y="0"/>
                    <a:pt x="350582" y="16206"/>
                    <a:pt x="379429" y="45054"/>
                  </a:cubicBezTo>
                  <a:cubicBezTo>
                    <a:pt x="408277" y="73901"/>
                    <a:pt x="424483" y="113027"/>
                    <a:pt x="424483" y="153824"/>
                  </a:cubicBezTo>
                  <a:lnTo>
                    <a:pt x="424483" y="153824"/>
                  </a:lnTo>
                  <a:cubicBezTo>
                    <a:pt x="424483" y="194620"/>
                    <a:pt x="408277" y="233746"/>
                    <a:pt x="379429" y="262593"/>
                  </a:cubicBezTo>
                  <a:cubicBezTo>
                    <a:pt x="350582" y="291441"/>
                    <a:pt x="311456" y="307647"/>
                    <a:pt x="270660" y="307647"/>
                  </a:cubicBezTo>
                  <a:lnTo>
                    <a:pt x="153824" y="307647"/>
                  </a:lnTo>
                  <a:cubicBezTo>
                    <a:pt x="113027" y="307647"/>
                    <a:pt x="73901" y="291441"/>
                    <a:pt x="45054" y="262593"/>
                  </a:cubicBezTo>
                  <a:cubicBezTo>
                    <a:pt x="16206" y="233746"/>
                    <a:pt x="0" y="194620"/>
                    <a:pt x="0" y="153824"/>
                  </a:cubicBezTo>
                  <a:lnTo>
                    <a:pt x="0" y="153824"/>
                  </a:lnTo>
                  <a:cubicBezTo>
                    <a:pt x="0" y="113027"/>
                    <a:pt x="16206" y="73901"/>
                    <a:pt x="45054" y="45054"/>
                  </a:cubicBezTo>
                  <a:cubicBezTo>
                    <a:pt x="73901" y="16206"/>
                    <a:pt x="113027" y="0"/>
                    <a:pt x="153824" y="0"/>
                  </a:cubicBezTo>
                  <a:close/>
                </a:path>
              </a:pathLst>
            </a:custGeom>
            <a:solidFill>
              <a:srgbClr val="D9D9D9"/>
            </a:solidFill>
          </p:spPr>
        </p:sp>
        <p:sp>
          <p:nvSpPr>
            <p:cNvPr name="TextBox 128" id="128"/>
            <p:cNvSpPr txBox="true"/>
            <p:nvPr/>
          </p:nvSpPr>
          <p:spPr>
            <a:xfrm>
              <a:off x="0" y="-38100"/>
              <a:ext cx="424483" cy="345747"/>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Lots of people were super competitive and wanted to get into good schools </a:t>
              </a:r>
            </a:p>
          </p:txBody>
        </p:sp>
      </p:grpSp>
      <p:grpSp>
        <p:nvGrpSpPr>
          <p:cNvPr name="Group 129" id="129"/>
          <p:cNvGrpSpPr/>
          <p:nvPr/>
        </p:nvGrpSpPr>
        <p:grpSpPr>
          <a:xfrm rot="0">
            <a:off x="6801906" y="1935876"/>
            <a:ext cx="1581773" cy="1262546"/>
            <a:chOff x="0" y="0"/>
            <a:chExt cx="416599" cy="332522"/>
          </a:xfrm>
        </p:grpSpPr>
        <p:sp>
          <p:nvSpPr>
            <p:cNvPr name="Freeform 130" id="130"/>
            <p:cNvSpPr/>
            <p:nvPr/>
          </p:nvSpPr>
          <p:spPr>
            <a:xfrm flipH="false" flipV="false" rot="0">
              <a:off x="0" y="0"/>
              <a:ext cx="416599" cy="332522"/>
            </a:xfrm>
            <a:custGeom>
              <a:avLst/>
              <a:gdLst/>
              <a:ahLst/>
              <a:cxnLst/>
              <a:rect r="r" b="b" t="t" l="l"/>
              <a:pathLst>
                <a:path h="332522" w="416599">
                  <a:moveTo>
                    <a:pt x="166261" y="0"/>
                  </a:moveTo>
                  <a:lnTo>
                    <a:pt x="250337" y="0"/>
                  </a:lnTo>
                  <a:cubicBezTo>
                    <a:pt x="294433" y="0"/>
                    <a:pt x="336722" y="17517"/>
                    <a:pt x="367902" y="48697"/>
                  </a:cubicBezTo>
                  <a:cubicBezTo>
                    <a:pt x="399082" y="79877"/>
                    <a:pt x="416599" y="122166"/>
                    <a:pt x="416599" y="166261"/>
                  </a:cubicBezTo>
                  <a:lnTo>
                    <a:pt x="416599" y="166261"/>
                  </a:lnTo>
                  <a:cubicBezTo>
                    <a:pt x="416599" y="210356"/>
                    <a:pt x="399082" y="252646"/>
                    <a:pt x="367902" y="283826"/>
                  </a:cubicBezTo>
                  <a:cubicBezTo>
                    <a:pt x="336722" y="315006"/>
                    <a:pt x="294433" y="332522"/>
                    <a:pt x="250337" y="332522"/>
                  </a:cubicBezTo>
                  <a:lnTo>
                    <a:pt x="166261" y="332522"/>
                  </a:lnTo>
                  <a:cubicBezTo>
                    <a:pt x="122166" y="332522"/>
                    <a:pt x="79877" y="315006"/>
                    <a:pt x="48697" y="283826"/>
                  </a:cubicBezTo>
                  <a:cubicBezTo>
                    <a:pt x="17517" y="252646"/>
                    <a:pt x="0" y="210356"/>
                    <a:pt x="0" y="166261"/>
                  </a:cubicBezTo>
                  <a:lnTo>
                    <a:pt x="0" y="166261"/>
                  </a:lnTo>
                  <a:cubicBezTo>
                    <a:pt x="0" y="122166"/>
                    <a:pt x="17517" y="79877"/>
                    <a:pt x="48697" y="48697"/>
                  </a:cubicBezTo>
                  <a:cubicBezTo>
                    <a:pt x="79877" y="17517"/>
                    <a:pt x="122166" y="0"/>
                    <a:pt x="166261" y="0"/>
                  </a:cubicBezTo>
                  <a:close/>
                </a:path>
              </a:pathLst>
            </a:custGeom>
            <a:solidFill>
              <a:srgbClr val="D9D9D9"/>
            </a:solidFill>
          </p:spPr>
        </p:sp>
        <p:sp>
          <p:nvSpPr>
            <p:cNvPr name="TextBox 131" id="131"/>
            <p:cNvSpPr txBox="true"/>
            <p:nvPr/>
          </p:nvSpPr>
          <p:spPr>
            <a:xfrm>
              <a:off x="0" y="-38100"/>
              <a:ext cx="416599" cy="37062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She didn’t really care about grades until she noticed other people did</a:t>
              </a:r>
            </a:p>
          </p:txBody>
        </p:sp>
      </p:grpSp>
      <p:grpSp>
        <p:nvGrpSpPr>
          <p:cNvPr name="Group 132" id="132"/>
          <p:cNvGrpSpPr/>
          <p:nvPr/>
        </p:nvGrpSpPr>
        <p:grpSpPr>
          <a:xfrm rot="0">
            <a:off x="3043563" y="3741737"/>
            <a:ext cx="1581773" cy="1262546"/>
            <a:chOff x="0" y="0"/>
            <a:chExt cx="416599" cy="332522"/>
          </a:xfrm>
        </p:grpSpPr>
        <p:sp>
          <p:nvSpPr>
            <p:cNvPr name="Freeform 133" id="133"/>
            <p:cNvSpPr/>
            <p:nvPr/>
          </p:nvSpPr>
          <p:spPr>
            <a:xfrm flipH="false" flipV="false" rot="0">
              <a:off x="0" y="0"/>
              <a:ext cx="416599" cy="332522"/>
            </a:xfrm>
            <a:custGeom>
              <a:avLst/>
              <a:gdLst/>
              <a:ahLst/>
              <a:cxnLst/>
              <a:rect r="r" b="b" t="t" l="l"/>
              <a:pathLst>
                <a:path h="332522" w="416599">
                  <a:moveTo>
                    <a:pt x="166261" y="0"/>
                  </a:moveTo>
                  <a:lnTo>
                    <a:pt x="250337" y="0"/>
                  </a:lnTo>
                  <a:cubicBezTo>
                    <a:pt x="294433" y="0"/>
                    <a:pt x="336722" y="17517"/>
                    <a:pt x="367902" y="48697"/>
                  </a:cubicBezTo>
                  <a:cubicBezTo>
                    <a:pt x="399082" y="79877"/>
                    <a:pt x="416599" y="122166"/>
                    <a:pt x="416599" y="166261"/>
                  </a:cubicBezTo>
                  <a:lnTo>
                    <a:pt x="416599" y="166261"/>
                  </a:lnTo>
                  <a:cubicBezTo>
                    <a:pt x="416599" y="210356"/>
                    <a:pt x="399082" y="252646"/>
                    <a:pt x="367902" y="283826"/>
                  </a:cubicBezTo>
                  <a:cubicBezTo>
                    <a:pt x="336722" y="315006"/>
                    <a:pt x="294433" y="332522"/>
                    <a:pt x="250337" y="332522"/>
                  </a:cubicBezTo>
                  <a:lnTo>
                    <a:pt x="166261" y="332522"/>
                  </a:lnTo>
                  <a:cubicBezTo>
                    <a:pt x="122166" y="332522"/>
                    <a:pt x="79877" y="315006"/>
                    <a:pt x="48697" y="283826"/>
                  </a:cubicBezTo>
                  <a:cubicBezTo>
                    <a:pt x="17517" y="252646"/>
                    <a:pt x="0" y="210356"/>
                    <a:pt x="0" y="166261"/>
                  </a:cubicBezTo>
                  <a:lnTo>
                    <a:pt x="0" y="166261"/>
                  </a:lnTo>
                  <a:cubicBezTo>
                    <a:pt x="0" y="122166"/>
                    <a:pt x="17517" y="79877"/>
                    <a:pt x="48697" y="48697"/>
                  </a:cubicBezTo>
                  <a:cubicBezTo>
                    <a:pt x="79877" y="17517"/>
                    <a:pt x="122166" y="0"/>
                    <a:pt x="166261" y="0"/>
                  </a:cubicBezTo>
                  <a:close/>
                </a:path>
              </a:pathLst>
            </a:custGeom>
            <a:solidFill>
              <a:srgbClr val="D9D9D9"/>
            </a:solidFill>
          </p:spPr>
        </p:sp>
        <p:sp>
          <p:nvSpPr>
            <p:cNvPr name="TextBox 134" id="134"/>
            <p:cNvSpPr txBox="true"/>
            <p:nvPr/>
          </p:nvSpPr>
          <p:spPr>
            <a:xfrm>
              <a:off x="0" y="-38100"/>
              <a:ext cx="416599" cy="37062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There was a lot of parental pressure in her decision-making process.</a:t>
              </a:r>
            </a:p>
          </p:txBody>
        </p:sp>
      </p:grpSp>
      <p:grpSp>
        <p:nvGrpSpPr>
          <p:cNvPr name="Group 135" id="135"/>
          <p:cNvGrpSpPr/>
          <p:nvPr/>
        </p:nvGrpSpPr>
        <p:grpSpPr>
          <a:xfrm rot="0">
            <a:off x="6782856" y="3331118"/>
            <a:ext cx="1611710" cy="1606550"/>
            <a:chOff x="0" y="0"/>
            <a:chExt cx="424483" cy="423124"/>
          </a:xfrm>
        </p:grpSpPr>
        <p:sp>
          <p:nvSpPr>
            <p:cNvPr name="Freeform 136" id="136"/>
            <p:cNvSpPr/>
            <p:nvPr/>
          </p:nvSpPr>
          <p:spPr>
            <a:xfrm flipH="false" flipV="false" rot="0">
              <a:off x="0" y="0"/>
              <a:ext cx="424483" cy="423124"/>
            </a:xfrm>
            <a:custGeom>
              <a:avLst/>
              <a:gdLst/>
              <a:ahLst/>
              <a:cxnLst/>
              <a:rect r="r" b="b" t="t" l="l"/>
              <a:pathLst>
                <a:path h="423124" w="424483">
                  <a:moveTo>
                    <a:pt x="211562" y="0"/>
                  </a:moveTo>
                  <a:lnTo>
                    <a:pt x="212921" y="0"/>
                  </a:lnTo>
                  <a:cubicBezTo>
                    <a:pt x="269031" y="0"/>
                    <a:pt x="322843" y="22290"/>
                    <a:pt x="362518" y="61965"/>
                  </a:cubicBezTo>
                  <a:cubicBezTo>
                    <a:pt x="402194" y="101641"/>
                    <a:pt x="424483" y="155452"/>
                    <a:pt x="424483" y="211562"/>
                  </a:cubicBezTo>
                  <a:lnTo>
                    <a:pt x="424483" y="211562"/>
                  </a:lnTo>
                  <a:cubicBezTo>
                    <a:pt x="424483" y="328405"/>
                    <a:pt x="329764" y="423124"/>
                    <a:pt x="212921" y="423124"/>
                  </a:cubicBezTo>
                  <a:lnTo>
                    <a:pt x="211562" y="423124"/>
                  </a:lnTo>
                  <a:cubicBezTo>
                    <a:pt x="94720" y="423124"/>
                    <a:pt x="0" y="328405"/>
                    <a:pt x="0" y="211562"/>
                  </a:cubicBezTo>
                  <a:lnTo>
                    <a:pt x="0" y="211562"/>
                  </a:lnTo>
                  <a:cubicBezTo>
                    <a:pt x="0" y="94720"/>
                    <a:pt x="94720" y="0"/>
                    <a:pt x="211562" y="0"/>
                  </a:cubicBezTo>
                  <a:close/>
                </a:path>
              </a:pathLst>
            </a:custGeom>
            <a:solidFill>
              <a:srgbClr val="D9D9D9"/>
            </a:solidFill>
          </p:spPr>
        </p:sp>
        <p:sp>
          <p:nvSpPr>
            <p:cNvPr name="TextBox 137" id="137"/>
            <p:cNvSpPr txBox="true"/>
            <p:nvPr/>
          </p:nvSpPr>
          <p:spPr>
            <a:xfrm>
              <a:off x="0" y="-38100"/>
              <a:ext cx="424483" cy="461224"/>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Didn’t get into NYU, but did get into more competitive schools which she said was because she asked for financial aid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452495" y="-469348"/>
            <a:ext cx="19192990" cy="3554168"/>
            <a:chOff x="0" y="0"/>
            <a:chExt cx="4660506" cy="863035"/>
          </a:xfrm>
        </p:grpSpPr>
        <p:sp>
          <p:nvSpPr>
            <p:cNvPr name="Freeform 9" id="9"/>
            <p:cNvSpPr/>
            <p:nvPr/>
          </p:nvSpPr>
          <p:spPr>
            <a:xfrm flipH="false" flipV="false" rot="0">
              <a:off x="10160" y="16510"/>
              <a:ext cx="4637646" cy="835095"/>
            </a:xfrm>
            <a:custGeom>
              <a:avLst/>
              <a:gdLst/>
              <a:ahLst/>
              <a:cxnLst/>
              <a:rect r="r" b="b" t="t" l="l"/>
              <a:pathLst>
                <a:path h="835095" w="4637646">
                  <a:moveTo>
                    <a:pt x="4637646" y="835095"/>
                  </a:moveTo>
                  <a:lnTo>
                    <a:pt x="0" y="827475"/>
                  </a:lnTo>
                  <a:lnTo>
                    <a:pt x="0" y="302860"/>
                  </a:lnTo>
                  <a:lnTo>
                    <a:pt x="17780" y="19050"/>
                  </a:lnTo>
                  <a:lnTo>
                    <a:pt x="2310582" y="0"/>
                  </a:lnTo>
                  <a:lnTo>
                    <a:pt x="4618596" y="5080"/>
                  </a:lnTo>
                  <a:close/>
                </a:path>
              </a:pathLst>
            </a:custGeom>
            <a:solidFill>
              <a:srgbClr val="FCCE5D"/>
            </a:solidFill>
          </p:spPr>
        </p:sp>
        <p:sp>
          <p:nvSpPr>
            <p:cNvPr name="Freeform 10" id="10"/>
            <p:cNvSpPr/>
            <p:nvPr/>
          </p:nvSpPr>
          <p:spPr>
            <a:xfrm flipH="false" flipV="false" rot="0">
              <a:off x="-3810" y="0"/>
              <a:ext cx="4666856" cy="861765"/>
            </a:xfrm>
            <a:custGeom>
              <a:avLst/>
              <a:gdLst/>
              <a:ahLst/>
              <a:cxnLst/>
              <a:rect r="r" b="b" t="t" l="l"/>
              <a:pathLst>
                <a:path h="861765" w="4666856">
                  <a:moveTo>
                    <a:pt x="4632566" y="21590"/>
                  </a:moveTo>
                  <a:cubicBezTo>
                    <a:pt x="4633836" y="34290"/>
                    <a:pt x="4633836" y="44450"/>
                    <a:pt x="4635106" y="54610"/>
                  </a:cubicBezTo>
                  <a:cubicBezTo>
                    <a:pt x="4637646" y="75725"/>
                    <a:pt x="4638916" y="92204"/>
                    <a:pt x="4641456" y="108094"/>
                  </a:cubicBezTo>
                  <a:cubicBezTo>
                    <a:pt x="4641456" y="131046"/>
                    <a:pt x="4654156" y="583612"/>
                    <a:pt x="4660506" y="606564"/>
                  </a:cubicBezTo>
                  <a:cubicBezTo>
                    <a:pt x="4666856" y="641286"/>
                    <a:pt x="4663046" y="676597"/>
                    <a:pt x="4663046" y="711319"/>
                  </a:cubicBezTo>
                  <a:cubicBezTo>
                    <a:pt x="4663046" y="741922"/>
                    <a:pt x="4664316" y="770170"/>
                    <a:pt x="4665586" y="800805"/>
                  </a:cubicBezTo>
                  <a:cubicBezTo>
                    <a:pt x="4665586" y="822395"/>
                    <a:pt x="4665586" y="836365"/>
                    <a:pt x="4665586" y="860495"/>
                  </a:cubicBezTo>
                  <a:cubicBezTo>
                    <a:pt x="4642726" y="860495"/>
                    <a:pt x="4622406" y="861765"/>
                    <a:pt x="4592510" y="860495"/>
                  </a:cubicBezTo>
                  <a:cubicBezTo>
                    <a:pt x="4357769" y="855415"/>
                    <a:pt x="4119417" y="861765"/>
                    <a:pt x="3884676" y="856685"/>
                  </a:cubicBezTo>
                  <a:cubicBezTo>
                    <a:pt x="3743831" y="852875"/>
                    <a:pt x="3606598" y="855415"/>
                    <a:pt x="3465754" y="852875"/>
                  </a:cubicBezTo>
                  <a:cubicBezTo>
                    <a:pt x="3400748" y="851605"/>
                    <a:pt x="3335743" y="850335"/>
                    <a:pt x="3270738" y="849065"/>
                  </a:cubicBezTo>
                  <a:cubicBezTo>
                    <a:pt x="3231013" y="849065"/>
                    <a:pt x="3194899" y="850335"/>
                    <a:pt x="3155173" y="850335"/>
                  </a:cubicBezTo>
                  <a:cubicBezTo>
                    <a:pt x="3054054" y="849065"/>
                    <a:pt x="2775977" y="850335"/>
                    <a:pt x="2674858" y="849065"/>
                  </a:cubicBezTo>
                  <a:cubicBezTo>
                    <a:pt x="2602630" y="847795"/>
                    <a:pt x="1158071" y="856685"/>
                    <a:pt x="1085843" y="855415"/>
                  </a:cubicBezTo>
                  <a:cubicBezTo>
                    <a:pt x="1067786" y="855415"/>
                    <a:pt x="1046118" y="856685"/>
                    <a:pt x="1028060" y="856685"/>
                  </a:cubicBezTo>
                  <a:cubicBezTo>
                    <a:pt x="984724" y="856685"/>
                    <a:pt x="944998" y="857955"/>
                    <a:pt x="901662" y="857955"/>
                  </a:cubicBezTo>
                  <a:cubicBezTo>
                    <a:pt x="793320" y="857955"/>
                    <a:pt x="688589" y="856685"/>
                    <a:pt x="580247" y="855415"/>
                  </a:cubicBezTo>
                  <a:cubicBezTo>
                    <a:pt x="515242" y="854145"/>
                    <a:pt x="450237" y="852875"/>
                    <a:pt x="388843" y="851605"/>
                  </a:cubicBezTo>
                  <a:cubicBezTo>
                    <a:pt x="273278" y="850335"/>
                    <a:pt x="157714" y="849065"/>
                    <a:pt x="48260" y="849065"/>
                  </a:cubicBezTo>
                  <a:cubicBezTo>
                    <a:pt x="38100" y="849065"/>
                    <a:pt x="29210" y="849065"/>
                    <a:pt x="19050" y="847795"/>
                  </a:cubicBezTo>
                  <a:cubicBezTo>
                    <a:pt x="10160" y="846525"/>
                    <a:pt x="5080" y="840175"/>
                    <a:pt x="7620" y="831285"/>
                  </a:cubicBezTo>
                  <a:cubicBezTo>
                    <a:pt x="16510" y="799596"/>
                    <a:pt x="12700" y="784883"/>
                    <a:pt x="11430" y="769582"/>
                  </a:cubicBezTo>
                  <a:cubicBezTo>
                    <a:pt x="10160" y="738391"/>
                    <a:pt x="6350" y="707788"/>
                    <a:pt x="7620" y="676597"/>
                  </a:cubicBezTo>
                  <a:cubicBezTo>
                    <a:pt x="5080" y="637755"/>
                    <a:pt x="0" y="156940"/>
                    <a:pt x="7620" y="117510"/>
                  </a:cubicBezTo>
                  <a:cubicBezTo>
                    <a:pt x="8890" y="109859"/>
                    <a:pt x="7620" y="101620"/>
                    <a:pt x="8890" y="93969"/>
                  </a:cubicBezTo>
                  <a:cubicBezTo>
                    <a:pt x="10160" y="81610"/>
                    <a:pt x="12700" y="68075"/>
                    <a:pt x="13970" y="44450"/>
                  </a:cubicBezTo>
                  <a:cubicBezTo>
                    <a:pt x="13970" y="41910"/>
                    <a:pt x="15240" y="39370"/>
                    <a:pt x="16510" y="38100"/>
                  </a:cubicBezTo>
                  <a:cubicBezTo>
                    <a:pt x="38100" y="35560"/>
                    <a:pt x="67429" y="30480"/>
                    <a:pt x="125211" y="29210"/>
                  </a:cubicBezTo>
                  <a:cubicBezTo>
                    <a:pt x="222719" y="25400"/>
                    <a:pt x="320227" y="22860"/>
                    <a:pt x="421346" y="20320"/>
                  </a:cubicBezTo>
                  <a:cubicBezTo>
                    <a:pt x="489962" y="17780"/>
                    <a:pt x="558579" y="16510"/>
                    <a:pt x="623584" y="13970"/>
                  </a:cubicBezTo>
                  <a:cubicBezTo>
                    <a:pt x="688589" y="11430"/>
                    <a:pt x="757206" y="8890"/>
                    <a:pt x="822211" y="8890"/>
                  </a:cubicBezTo>
                  <a:cubicBezTo>
                    <a:pt x="894439" y="7620"/>
                    <a:pt x="966667" y="10160"/>
                    <a:pt x="1038895" y="8890"/>
                  </a:cubicBezTo>
                  <a:cubicBezTo>
                    <a:pt x="1129180" y="8890"/>
                    <a:pt x="2765143" y="6350"/>
                    <a:pt x="2855428" y="5080"/>
                  </a:cubicBezTo>
                  <a:cubicBezTo>
                    <a:pt x="2942101" y="3810"/>
                    <a:pt x="3028775" y="2540"/>
                    <a:pt x="3119060" y="2540"/>
                  </a:cubicBezTo>
                  <a:cubicBezTo>
                    <a:pt x="3267127" y="1270"/>
                    <a:pt x="3411583" y="0"/>
                    <a:pt x="3559650" y="0"/>
                  </a:cubicBezTo>
                  <a:cubicBezTo>
                    <a:pt x="3621044" y="0"/>
                    <a:pt x="3686049" y="2540"/>
                    <a:pt x="3747443" y="2540"/>
                  </a:cubicBezTo>
                  <a:cubicBezTo>
                    <a:pt x="3917178" y="3810"/>
                    <a:pt x="4090525" y="5080"/>
                    <a:pt x="4260261" y="7620"/>
                  </a:cubicBezTo>
                  <a:cubicBezTo>
                    <a:pt x="4350546" y="8890"/>
                    <a:pt x="4440831" y="12700"/>
                    <a:pt x="4531116" y="16510"/>
                  </a:cubicBezTo>
                  <a:cubicBezTo>
                    <a:pt x="4552784" y="16510"/>
                    <a:pt x="4574453" y="16510"/>
                    <a:pt x="4592510" y="16510"/>
                  </a:cubicBezTo>
                  <a:cubicBezTo>
                    <a:pt x="4613516" y="17780"/>
                    <a:pt x="4622406" y="20320"/>
                    <a:pt x="4632566" y="21590"/>
                  </a:cubicBezTo>
                  <a:close/>
                  <a:moveTo>
                    <a:pt x="4642726" y="843985"/>
                  </a:moveTo>
                  <a:cubicBezTo>
                    <a:pt x="4643996" y="827475"/>
                    <a:pt x="4645266" y="814775"/>
                    <a:pt x="4645266" y="802075"/>
                  </a:cubicBezTo>
                  <a:cubicBezTo>
                    <a:pt x="4643996" y="767228"/>
                    <a:pt x="4642726" y="736037"/>
                    <a:pt x="4642726" y="702492"/>
                  </a:cubicBezTo>
                  <a:cubicBezTo>
                    <a:pt x="4642726" y="687190"/>
                    <a:pt x="4645266" y="671889"/>
                    <a:pt x="4643996" y="656588"/>
                  </a:cubicBezTo>
                  <a:cubicBezTo>
                    <a:pt x="4643996" y="642463"/>
                    <a:pt x="4642726" y="627750"/>
                    <a:pt x="4641456" y="613626"/>
                  </a:cubicBezTo>
                  <a:cubicBezTo>
                    <a:pt x="4636376" y="591851"/>
                    <a:pt x="4624946" y="141050"/>
                    <a:pt x="4624946" y="119275"/>
                  </a:cubicBezTo>
                  <a:cubicBezTo>
                    <a:pt x="4622406" y="101031"/>
                    <a:pt x="4619866" y="82199"/>
                    <a:pt x="4617326" y="63500"/>
                  </a:cubicBezTo>
                  <a:cubicBezTo>
                    <a:pt x="4616056" y="44450"/>
                    <a:pt x="4614786" y="43180"/>
                    <a:pt x="4581676" y="41910"/>
                  </a:cubicBezTo>
                  <a:cubicBezTo>
                    <a:pt x="4570841" y="41910"/>
                    <a:pt x="4563619" y="41910"/>
                    <a:pt x="4552784" y="40640"/>
                  </a:cubicBezTo>
                  <a:cubicBezTo>
                    <a:pt x="4462500" y="36830"/>
                    <a:pt x="4368603" y="31750"/>
                    <a:pt x="4278318" y="30480"/>
                  </a:cubicBezTo>
                  <a:cubicBezTo>
                    <a:pt x="4058023" y="26670"/>
                    <a:pt x="3834117" y="25400"/>
                    <a:pt x="3613821" y="22860"/>
                  </a:cubicBezTo>
                  <a:cubicBezTo>
                    <a:pt x="3581319" y="22860"/>
                    <a:pt x="3545205" y="22860"/>
                    <a:pt x="3512702" y="22860"/>
                  </a:cubicBezTo>
                  <a:cubicBezTo>
                    <a:pt x="3458531" y="22860"/>
                    <a:pt x="3404360" y="22860"/>
                    <a:pt x="3353800" y="22860"/>
                  </a:cubicBezTo>
                  <a:cubicBezTo>
                    <a:pt x="3238236" y="22860"/>
                    <a:pt x="3122671" y="22860"/>
                    <a:pt x="3010718" y="24130"/>
                  </a:cubicBezTo>
                  <a:cubicBezTo>
                    <a:pt x="2913210" y="25400"/>
                    <a:pt x="1270024" y="29210"/>
                    <a:pt x="1172516" y="29210"/>
                  </a:cubicBezTo>
                  <a:cubicBezTo>
                    <a:pt x="1013615" y="29210"/>
                    <a:pt x="854713" y="26670"/>
                    <a:pt x="695812" y="33020"/>
                  </a:cubicBezTo>
                  <a:cubicBezTo>
                    <a:pt x="612750" y="36830"/>
                    <a:pt x="533299" y="36830"/>
                    <a:pt x="453848" y="38100"/>
                  </a:cubicBezTo>
                  <a:cubicBezTo>
                    <a:pt x="316615" y="41910"/>
                    <a:pt x="179382" y="45720"/>
                    <a:pt x="49530" y="50800"/>
                  </a:cubicBezTo>
                  <a:cubicBezTo>
                    <a:pt x="36830" y="50800"/>
                    <a:pt x="34290" y="53340"/>
                    <a:pt x="33020" y="66309"/>
                  </a:cubicBezTo>
                  <a:cubicBezTo>
                    <a:pt x="31750" y="76902"/>
                    <a:pt x="31750" y="87496"/>
                    <a:pt x="30480" y="98089"/>
                  </a:cubicBezTo>
                  <a:cubicBezTo>
                    <a:pt x="29210" y="115744"/>
                    <a:pt x="26670" y="132811"/>
                    <a:pt x="25400" y="150466"/>
                  </a:cubicBezTo>
                  <a:cubicBezTo>
                    <a:pt x="20320" y="169299"/>
                    <a:pt x="26670" y="629516"/>
                    <a:pt x="29210" y="648348"/>
                  </a:cubicBezTo>
                  <a:cubicBezTo>
                    <a:pt x="29210" y="668358"/>
                    <a:pt x="29210" y="688956"/>
                    <a:pt x="30480" y="708965"/>
                  </a:cubicBezTo>
                  <a:cubicBezTo>
                    <a:pt x="30480" y="723678"/>
                    <a:pt x="33020" y="738391"/>
                    <a:pt x="33020" y="753104"/>
                  </a:cubicBezTo>
                  <a:cubicBezTo>
                    <a:pt x="33020" y="768994"/>
                    <a:pt x="33020" y="784883"/>
                    <a:pt x="31750" y="802075"/>
                  </a:cubicBezTo>
                  <a:cubicBezTo>
                    <a:pt x="31750" y="805885"/>
                    <a:pt x="31750" y="808425"/>
                    <a:pt x="31750" y="812235"/>
                  </a:cubicBezTo>
                  <a:cubicBezTo>
                    <a:pt x="31750" y="822395"/>
                    <a:pt x="35560" y="826205"/>
                    <a:pt x="44450" y="826205"/>
                  </a:cubicBezTo>
                  <a:cubicBezTo>
                    <a:pt x="74652" y="826205"/>
                    <a:pt x="125211" y="827475"/>
                    <a:pt x="172159" y="827475"/>
                  </a:cubicBezTo>
                  <a:cubicBezTo>
                    <a:pt x="240776" y="827475"/>
                    <a:pt x="313004" y="824935"/>
                    <a:pt x="381620" y="827475"/>
                  </a:cubicBezTo>
                  <a:cubicBezTo>
                    <a:pt x="493574" y="831285"/>
                    <a:pt x="605527" y="833825"/>
                    <a:pt x="717480" y="832555"/>
                  </a:cubicBezTo>
                  <a:cubicBezTo>
                    <a:pt x="789708" y="831285"/>
                    <a:pt x="858325" y="833825"/>
                    <a:pt x="930553" y="833825"/>
                  </a:cubicBezTo>
                  <a:cubicBezTo>
                    <a:pt x="1035283" y="833825"/>
                    <a:pt x="1140014" y="832555"/>
                    <a:pt x="1244744" y="833825"/>
                  </a:cubicBezTo>
                  <a:cubicBezTo>
                    <a:pt x="1400034" y="835095"/>
                    <a:pt x="3104614" y="824935"/>
                    <a:pt x="3263516" y="827475"/>
                  </a:cubicBezTo>
                  <a:cubicBezTo>
                    <a:pt x="3332132" y="828745"/>
                    <a:pt x="3400748" y="830015"/>
                    <a:pt x="3465754" y="830015"/>
                  </a:cubicBezTo>
                  <a:cubicBezTo>
                    <a:pt x="3584930" y="832555"/>
                    <a:pt x="3700495" y="828745"/>
                    <a:pt x="3819671" y="832555"/>
                  </a:cubicBezTo>
                  <a:cubicBezTo>
                    <a:pt x="3917178" y="835095"/>
                    <a:pt x="4014686" y="835095"/>
                    <a:pt x="4112194" y="837635"/>
                  </a:cubicBezTo>
                  <a:cubicBezTo>
                    <a:pt x="4256650" y="841445"/>
                    <a:pt x="4401106" y="843985"/>
                    <a:pt x="4545562" y="845255"/>
                  </a:cubicBezTo>
                  <a:cubicBezTo>
                    <a:pt x="4599733" y="845255"/>
                    <a:pt x="4622406" y="843985"/>
                    <a:pt x="4642726" y="843985"/>
                  </a:cubicBezTo>
                  <a:close/>
                </a:path>
              </a:pathLst>
            </a:custGeom>
            <a:solidFill>
              <a:srgbClr val="252627"/>
            </a:solidFill>
          </p:spPr>
        </p:sp>
      </p:grpSp>
      <p:sp>
        <p:nvSpPr>
          <p:cNvPr name="TextBox 11" id="11"/>
          <p:cNvSpPr txBox="true"/>
          <p:nvPr/>
        </p:nvSpPr>
        <p:spPr>
          <a:xfrm rot="0">
            <a:off x="2674608" y="1058174"/>
            <a:ext cx="12938784" cy="1453625"/>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needs &amp; insights</a:t>
            </a:r>
          </a:p>
        </p:txBody>
      </p:sp>
      <p:sp>
        <p:nvSpPr>
          <p:cNvPr name="TextBox 12" id="12"/>
          <p:cNvSpPr txBox="true"/>
          <p:nvPr/>
        </p:nvSpPr>
        <p:spPr>
          <a:xfrm rot="0">
            <a:off x="1755836" y="4368132"/>
            <a:ext cx="3371281" cy="1626936"/>
          </a:xfrm>
          <a:prstGeom prst="rect">
            <a:avLst/>
          </a:prstGeom>
        </p:spPr>
        <p:txBody>
          <a:bodyPr anchor="t" rtlCol="false" tIns="0" lIns="0" bIns="0" rIns="0">
            <a:spAutoFit/>
          </a:bodyPr>
          <a:lstStyle/>
          <a:p>
            <a:pPr algn="ctr">
              <a:lnSpc>
                <a:spcPts val="6240"/>
              </a:lnSpc>
            </a:pPr>
            <a:r>
              <a:rPr lang="en-US" sz="6000">
                <a:solidFill>
                  <a:srgbClr val="442816"/>
                </a:solidFill>
                <a:latin typeface="Balmy"/>
                <a:ea typeface="Balmy"/>
                <a:cs typeface="Balmy"/>
                <a:sym typeface="Balmy"/>
              </a:rPr>
              <a:t>They need...</a:t>
            </a:r>
          </a:p>
        </p:txBody>
      </p:sp>
      <p:sp>
        <p:nvSpPr>
          <p:cNvPr name="TextBox 13" id="13"/>
          <p:cNvSpPr txBox="true"/>
          <p:nvPr/>
        </p:nvSpPr>
        <p:spPr>
          <a:xfrm rot="0">
            <a:off x="1465212" y="6139992"/>
            <a:ext cx="3952527" cy="2152650"/>
          </a:xfrm>
          <a:prstGeom prst="rect">
            <a:avLst/>
          </a:prstGeom>
        </p:spPr>
        <p:txBody>
          <a:bodyPr anchor="t" rtlCol="false" tIns="0" lIns="0" bIns="0" rIns="0">
            <a:spAutoFit/>
          </a:bodyPr>
          <a:lstStyle/>
          <a:p>
            <a:pPr algn="ctr">
              <a:lnSpc>
                <a:spcPts val="4200"/>
              </a:lnSpc>
              <a:spcBef>
                <a:spcPct val="0"/>
              </a:spcBef>
            </a:pPr>
            <a:r>
              <a:rPr lang="en-US" sz="3000">
                <a:solidFill>
                  <a:srgbClr val="442816"/>
                </a:solidFill>
                <a:latin typeface="Childos Arabic Light"/>
                <a:ea typeface="Childos Arabic Light"/>
                <a:cs typeface="Childos Arabic Light"/>
                <a:sym typeface="Childos Arabic Light"/>
              </a:rPr>
              <a:t>The college application process to be more affordable and genuine to themselves</a:t>
            </a:r>
          </a:p>
        </p:txBody>
      </p:sp>
      <p:sp>
        <p:nvSpPr>
          <p:cNvPr name="TextBox 14" id="14"/>
          <p:cNvSpPr txBox="true"/>
          <p:nvPr/>
        </p:nvSpPr>
        <p:spPr>
          <a:xfrm rot="0">
            <a:off x="12130221" y="4368132"/>
            <a:ext cx="4375595" cy="1626936"/>
          </a:xfrm>
          <a:prstGeom prst="rect">
            <a:avLst/>
          </a:prstGeom>
        </p:spPr>
        <p:txBody>
          <a:bodyPr anchor="t" rtlCol="false" tIns="0" lIns="0" bIns="0" rIns="0">
            <a:spAutoFit/>
          </a:bodyPr>
          <a:lstStyle/>
          <a:p>
            <a:pPr algn="ctr">
              <a:lnSpc>
                <a:spcPts val="6240"/>
              </a:lnSpc>
            </a:pPr>
            <a:r>
              <a:rPr lang="en-US" sz="6000">
                <a:solidFill>
                  <a:srgbClr val="442816"/>
                </a:solidFill>
                <a:latin typeface="Balmy"/>
                <a:ea typeface="Balmy"/>
                <a:cs typeface="Balmy"/>
                <a:sym typeface="Balmy"/>
              </a:rPr>
              <a:t>It would be great if... </a:t>
            </a:r>
          </a:p>
        </p:txBody>
      </p:sp>
      <p:sp>
        <p:nvSpPr>
          <p:cNvPr name="TextBox 15" id="15"/>
          <p:cNvSpPr txBox="true"/>
          <p:nvPr/>
        </p:nvSpPr>
        <p:spPr>
          <a:xfrm rot="0">
            <a:off x="12341755" y="6139992"/>
            <a:ext cx="3952527" cy="2686050"/>
          </a:xfrm>
          <a:prstGeom prst="rect">
            <a:avLst/>
          </a:prstGeom>
        </p:spPr>
        <p:txBody>
          <a:bodyPr anchor="t" rtlCol="false" tIns="0" lIns="0" bIns="0" rIns="0">
            <a:spAutoFit/>
          </a:bodyPr>
          <a:lstStyle/>
          <a:p>
            <a:pPr algn="ctr">
              <a:lnSpc>
                <a:spcPts val="4200"/>
              </a:lnSpc>
              <a:spcBef>
                <a:spcPct val="0"/>
              </a:spcBef>
            </a:pPr>
            <a:r>
              <a:rPr lang="en-US" sz="3000">
                <a:solidFill>
                  <a:srgbClr val="442816"/>
                </a:solidFill>
                <a:latin typeface="Childos Arabic"/>
                <a:ea typeface="Childos Arabic"/>
                <a:cs typeface="Childos Arabic"/>
                <a:sym typeface="Childos Arabic"/>
              </a:rPr>
              <a:t>Colleges were more transparent about what profiles and stats they’re looking for in applicants</a:t>
            </a:r>
          </a:p>
        </p:txBody>
      </p:sp>
      <p:sp>
        <p:nvSpPr>
          <p:cNvPr name="Freeform 16" id="16"/>
          <p:cNvSpPr/>
          <p:nvPr/>
        </p:nvSpPr>
        <p:spPr>
          <a:xfrm flipH="false" flipV="false" rot="0">
            <a:off x="6350075" y="5512089"/>
            <a:ext cx="5059344" cy="3313870"/>
          </a:xfrm>
          <a:custGeom>
            <a:avLst/>
            <a:gdLst/>
            <a:ahLst/>
            <a:cxnLst/>
            <a:rect r="r" b="b" t="t" l="l"/>
            <a:pathLst>
              <a:path h="3313870" w="5059344">
                <a:moveTo>
                  <a:pt x="0" y="0"/>
                </a:moveTo>
                <a:lnTo>
                  <a:pt x="5059344" y="0"/>
                </a:lnTo>
                <a:lnTo>
                  <a:pt x="5059344" y="3313870"/>
                </a:lnTo>
                <a:lnTo>
                  <a:pt x="0" y="3313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452495" y="-469348"/>
            <a:ext cx="19192990" cy="2666155"/>
            <a:chOff x="0" y="0"/>
            <a:chExt cx="4660506" cy="647405"/>
          </a:xfrm>
        </p:grpSpPr>
        <p:sp>
          <p:nvSpPr>
            <p:cNvPr name="Freeform 10" id="10"/>
            <p:cNvSpPr/>
            <p:nvPr/>
          </p:nvSpPr>
          <p:spPr>
            <a:xfrm flipH="false" flipV="false" rot="0">
              <a:off x="10160" y="16510"/>
              <a:ext cx="4637646" cy="619465"/>
            </a:xfrm>
            <a:custGeom>
              <a:avLst/>
              <a:gdLst/>
              <a:ahLst/>
              <a:cxnLst/>
              <a:rect r="r" b="b" t="t" l="l"/>
              <a:pathLst>
                <a:path h="619465" w="4637646">
                  <a:moveTo>
                    <a:pt x="4637646" y="619465"/>
                  </a:moveTo>
                  <a:lnTo>
                    <a:pt x="0" y="611845"/>
                  </a:lnTo>
                  <a:lnTo>
                    <a:pt x="0" y="228073"/>
                  </a:lnTo>
                  <a:lnTo>
                    <a:pt x="17780" y="19050"/>
                  </a:lnTo>
                  <a:lnTo>
                    <a:pt x="2310582" y="0"/>
                  </a:lnTo>
                  <a:lnTo>
                    <a:pt x="4618596" y="5080"/>
                  </a:lnTo>
                  <a:close/>
                </a:path>
              </a:pathLst>
            </a:custGeom>
            <a:solidFill>
              <a:srgbClr val="FCCE5D"/>
            </a:solidFill>
          </p:spPr>
        </p:sp>
        <p:sp>
          <p:nvSpPr>
            <p:cNvPr name="Freeform 11" id="11"/>
            <p:cNvSpPr/>
            <p:nvPr/>
          </p:nvSpPr>
          <p:spPr>
            <a:xfrm flipH="false" flipV="false" rot="0">
              <a:off x="-3810" y="0"/>
              <a:ext cx="4666856" cy="646134"/>
            </a:xfrm>
            <a:custGeom>
              <a:avLst/>
              <a:gdLst/>
              <a:ahLst/>
              <a:cxnLst/>
              <a:rect r="r" b="b" t="t" l="l"/>
              <a:pathLst>
                <a:path h="646134" w="4666856">
                  <a:moveTo>
                    <a:pt x="4632566" y="21590"/>
                  </a:moveTo>
                  <a:cubicBezTo>
                    <a:pt x="4633836" y="34290"/>
                    <a:pt x="4633836" y="44450"/>
                    <a:pt x="4635106" y="54610"/>
                  </a:cubicBezTo>
                  <a:cubicBezTo>
                    <a:pt x="4637646" y="72389"/>
                    <a:pt x="4638916" y="84035"/>
                    <a:pt x="4641456" y="95265"/>
                  </a:cubicBezTo>
                  <a:cubicBezTo>
                    <a:pt x="4641456" y="111486"/>
                    <a:pt x="4654156" y="431335"/>
                    <a:pt x="4660506" y="447557"/>
                  </a:cubicBezTo>
                  <a:cubicBezTo>
                    <a:pt x="4666856" y="472097"/>
                    <a:pt x="4663046" y="497052"/>
                    <a:pt x="4663046" y="521592"/>
                  </a:cubicBezTo>
                  <a:cubicBezTo>
                    <a:pt x="4663046" y="543220"/>
                    <a:pt x="4664316" y="563185"/>
                    <a:pt x="4665586" y="585174"/>
                  </a:cubicBezTo>
                  <a:cubicBezTo>
                    <a:pt x="4665586" y="606765"/>
                    <a:pt x="4665586" y="620734"/>
                    <a:pt x="4665586" y="644865"/>
                  </a:cubicBezTo>
                  <a:cubicBezTo>
                    <a:pt x="4642726" y="644865"/>
                    <a:pt x="4622406" y="646134"/>
                    <a:pt x="4592510" y="644865"/>
                  </a:cubicBezTo>
                  <a:cubicBezTo>
                    <a:pt x="4357769" y="639784"/>
                    <a:pt x="4119417" y="646134"/>
                    <a:pt x="3884676" y="641055"/>
                  </a:cubicBezTo>
                  <a:cubicBezTo>
                    <a:pt x="3743831" y="637245"/>
                    <a:pt x="3606598" y="639784"/>
                    <a:pt x="3465754" y="637245"/>
                  </a:cubicBezTo>
                  <a:cubicBezTo>
                    <a:pt x="3400748" y="635974"/>
                    <a:pt x="3335743" y="634705"/>
                    <a:pt x="3270738" y="633434"/>
                  </a:cubicBezTo>
                  <a:cubicBezTo>
                    <a:pt x="3231013" y="633434"/>
                    <a:pt x="3194899" y="634705"/>
                    <a:pt x="3155173" y="634705"/>
                  </a:cubicBezTo>
                  <a:cubicBezTo>
                    <a:pt x="3054054" y="633434"/>
                    <a:pt x="2775977" y="634705"/>
                    <a:pt x="2674858" y="633434"/>
                  </a:cubicBezTo>
                  <a:cubicBezTo>
                    <a:pt x="2602630" y="632165"/>
                    <a:pt x="1158071" y="641055"/>
                    <a:pt x="1085843" y="639784"/>
                  </a:cubicBezTo>
                  <a:cubicBezTo>
                    <a:pt x="1067786" y="639784"/>
                    <a:pt x="1046118" y="641055"/>
                    <a:pt x="1028060" y="641055"/>
                  </a:cubicBezTo>
                  <a:cubicBezTo>
                    <a:pt x="984724" y="641055"/>
                    <a:pt x="944998" y="642324"/>
                    <a:pt x="901662" y="642324"/>
                  </a:cubicBezTo>
                  <a:cubicBezTo>
                    <a:pt x="793320" y="642324"/>
                    <a:pt x="688589" y="641055"/>
                    <a:pt x="580247" y="639784"/>
                  </a:cubicBezTo>
                  <a:cubicBezTo>
                    <a:pt x="515242" y="638515"/>
                    <a:pt x="450237" y="637245"/>
                    <a:pt x="388843" y="635974"/>
                  </a:cubicBezTo>
                  <a:cubicBezTo>
                    <a:pt x="273278" y="634705"/>
                    <a:pt x="157714" y="633434"/>
                    <a:pt x="48260" y="633434"/>
                  </a:cubicBezTo>
                  <a:cubicBezTo>
                    <a:pt x="38100" y="633434"/>
                    <a:pt x="29210" y="633434"/>
                    <a:pt x="19050" y="632165"/>
                  </a:cubicBezTo>
                  <a:cubicBezTo>
                    <a:pt x="10160" y="630895"/>
                    <a:pt x="5080" y="624545"/>
                    <a:pt x="7620" y="615655"/>
                  </a:cubicBezTo>
                  <a:cubicBezTo>
                    <a:pt x="16510" y="583981"/>
                    <a:pt x="12700" y="573583"/>
                    <a:pt x="11430" y="562769"/>
                  </a:cubicBezTo>
                  <a:cubicBezTo>
                    <a:pt x="10160" y="540725"/>
                    <a:pt x="6350" y="519096"/>
                    <a:pt x="7620" y="497052"/>
                  </a:cubicBezTo>
                  <a:cubicBezTo>
                    <a:pt x="5080" y="469601"/>
                    <a:pt x="0" y="129787"/>
                    <a:pt x="7620" y="101920"/>
                  </a:cubicBezTo>
                  <a:cubicBezTo>
                    <a:pt x="8890" y="96513"/>
                    <a:pt x="7620" y="90690"/>
                    <a:pt x="8890" y="85283"/>
                  </a:cubicBezTo>
                  <a:cubicBezTo>
                    <a:pt x="10160" y="76548"/>
                    <a:pt x="12700" y="66982"/>
                    <a:pt x="13970" y="44450"/>
                  </a:cubicBezTo>
                  <a:cubicBezTo>
                    <a:pt x="13970" y="41910"/>
                    <a:pt x="15240" y="39370"/>
                    <a:pt x="16510" y="38100"/>
                  </a:cubicBezTo>
                  <a:cubicBezTo>
                    <a:pt x="38100" y="35560"/>
                    <a:pt x="67429" y="30480"/>
                    <a:pt x="125211" y="29210"/>
                  </a:cubicBezTo>
                  <a:cubicBezTo>
                    <a:pt x="222719" y="25400"/>
                    <a:pt x="320227" y="22860"/>
                    <a:pt x="421346" y="20320"/>
                  </a:cubicBezTo>
                  <a:cubicBezTo>
                    <a:pt x="489962" y="17780"/>
                    <a:pt x="558579" y="16510"/>
                    <a:pt x="623584" y="13970"/>
                  </a:cubicBezTo>
                  <a:cubicBezTo>
                    <a:pt x="688589" y="11430"/>
                    <a:pt x="757206" y="8890"/>
                    <a:pt x="822211" y="8890"/>
                  </a:cubicBezTo>
                  <a:cubicBezTo>
                    <a:pt x="894439" y="7620"/>
                    <a:pt x="966667" y="10160"/>
                    <a:pt x="1038895" y="8890"/>
                  </a:cubicBezTo>
                  <a:cubicBezTo>
                    <a:pt x="1129180" y="8890"/>
                    <a:pt x="2765143" y="6350"/>
                    <a:pt x="2855428" y="5080"/>
                  </a:cubicBezTo>
                  <a:cubicBezTo>
                    <a:pt x="2942101" y="3810"/>
                    <a:pt x="3028775" y="2540"/>
                    <a:pt x="3119060" y="2540"/>
                  </a:cubicBezTo>
                  <a:cubicBezTo>
                    <a:pt x="3267127" y="1270"/>
                    <a:pt x="3411583" y="0"/>
                    <a:pt x="3559650" y="0"/>
                  </a:cubicBezTo>
                  <a:cubicBezTo>
                    <a:pt x="3621044" y="0"/>
                    <a:pt x="3686049" y="2540"/>
                    <a:pt x="3747443" y="2540"/>
                  </a:cubicBezTo>
                  <a:cubicBezTo>
                    <a:pt x="3917178" y="3810"/>
                    <a:pt x="4090525" y="5080"/>
                    <a:pt x="4260261" y="7620"/>
                  </a:cubicBezTo>
                  <a:cubicBezTo>
                    <a:pt x="4350546" y="8890"/>
                    <a:pt x="4440831" y="12700"/>
                    <a:pt x="4531116" y="16510"/>
                  </a:cubicBezTo>
                  <a:cubicBezTo>
                    <a:pt x="4552784" y="16510"/>
                    <a:pt x="4574453" y="16510"/>
                    <a:pt x="4592510" y="16510"/>
                  </a:cubicBezTo>
                  <a:cubicBezTo>
                    <a:pt x="4613516" y="17780"/>
                    <a:pt x="4622406" y="20320"/>
                    <a:pt x="4632566" y="21590"/>
                  </a:cubicBezTo>
                  <a:close/>
                  <a:moveTo>
                    <a:pt x="4642726" y="628355"/>
                  </a:moveTo>
                  <a:cubicBezTo>
                    <a:pt x="4643996" y="611845"/>
                    <a:pt x="4645266" y="599145"/>
                    <a:pt x="4645266" y="586445"/>
                  </a:cubicBezTo>
                  <a:cubicBezTo>
                    <a:pt x="4643996" y="561105"/>
                    <a:pt x="4642726" y="539061"/>
                    <a:pt x="4642726" y="515353"/>
                  </a:cubicBezTo>
                  <a:cubicBezTo>
                    <a:pt x="4642726" y="504539"/>
                    <a:pt x="4645266" y="493725"/>
                    <a:pt x="4643996" y="482911"/>
                  </a:cubicBezTo>
                  <a:cubicBezTo>
                    <a:pt x="4643996" y="472928"/>
                    <a:pt x="4642726" y="462530"/>
                    <a:pt x="4641456" y="452548"/>
                  </a:cubicBezTo>
                  <a:cubicBezTo>
                    <a:pt x="4636376" y="437158"/>
                    <a:pt x="4624946" y="118557"/>
                    <a:pt x="4624946" y="103168"/>
                  </a:cubicBezTo>
                  <a:cubicBezTo>
                    <a:pt x="4622406" y="90274"/>
                    <a:pt x="4619866" y="76964"/>
                    <a:pt x="4617326" y="63500"/>
                  </a:cubicBezTo>
                  <a:cubicBezTo>
                    <a:pt x="4616056" y="44450"/>
                    <a:pt x="4614786" y="43180"/>
                    <a:pt x="4581676" y="41910"/>
                  </a:cubicBezTo>
                  <a:cubicBezTo>
                    <a:pt x="4570841" y="41910"/>
                    <a:pt x="4563619" y="41910"/>
                    <a:pt x="4552784" y="40640"/>
                  </a:cubicBezTo>
                  <a:cubicBezTo>
                    <a:pt x="4462500" y="36830"/>
                    <a:pt x="4368603" y="31750"/>
                    <a:pt x="4278318" y="30480"/>
                  </a:cubicBezTo>
                  <a:cubicBezTo>
                    <a:pt x="4058023" y="26670"/>
                    <a:pt x="3834117" y="25400"/>
                    <a:pt x="3613821" y="22860"/>
                  </a:cubicBezTo>
                  <a:cubicBezTo>
                    <a:pt x="3581319" y="22860"/>
                    <a:pt x="3545205" y="22860"/>
                    <a:pt x="3512702" y="22860"/>
                  </a:cubicBezTo>
                  <a:cubicBezTo>
                    <a:pt x="3458531" y="22860"/>
                    <a:pt x="3404360" y="22860"/>
                    <a:pt x="3353800" y="22860"/>
                  </a:cubicBezTo>
                  <a:cubicBezTo>
                    <a:pt x="3238236" y="22860"/>
                    <a:pt x="3122671" y="22860"/>
                    <a:pt x="3010718" y="24130"/>
                  </a:cubicBezTo>
                  <a:cubicBezTo>
                    <a:pt x="2913210" y="25400"/>
                    <a:pt x="1270024" y="29210"/>
                    <a:pt x="1172516" y="29210"/>
                  </a:cubicBezTo>
                  <a:cubicBezTo>
                    <a:pt x="1013615" y="29210"/>
                    <a:pt x="854713" y="26670"/>
                    <a:pt x="695812" y="33020"/>
                  </a:cubicBezTo>
                  <a:cubicBezTo>
                    <a:pt x="612750" y="36830"/>
                    <a:pt x="533299" y="36830"/>
                    <a:pt x="453848" y="38100"/>
                  </a:cubicBezTo>
                  <a:cubicBezTo>
                    <a:pt x="316615" y="41910"/>
                    <a:pt x="179382" y="45720"/>
                    <a:pt x="49530" y="50800"/>
                  </a:cubicBezTo>
                  <a:cubicBezTo>
                    <a:pt x="36830" y="50800"/>
                    <a:pt x="34290" y="53340"/>
                    <a:pt x="33020" y="65734"/>
                  </a:cubicBezTo>
                  <a:cubicBezTo>
                    <a:pt x="31750" y="73221"/>
                    <a:pt x="31750" y="80708"/>
                    <a:pt x="30480" y="88194"/>
                  </a:cubicBezTo>
                  <a:cubicBezTo>
                    <a:pt x="29210" y="100672"/>
                    <a:pt x="26670" y="112734"/>
                    <a:pt x="25400" y="125212"/>
                  </a:cubicBezTo>
                  <a:cubicBezTo>
                    <a:pt x="20320" y="138522"/>
                    <a:pt x="26670" y="463778"/>
                    <a:pt x="29210" y="477088"/>
                  </a:cubicBezTo>
                  <a:cubicBezTo>
                    <a:pt x="29210" y="491229"/>
                    <a:pt x="29210" y="505787"/>
                    <a:pt x="30480" y="519928"/>
                  </a:cubicBezTo>
                  <a:cubicBezTo>
                    <a:pt x="30480" y="530327"/>
                    <a:pt x="33020" y="540725"/>
                    <a:pt x="33020" y="551123"/>
                  </a:cubicBezTo>
                  <a:cubicBezTo>
                    <a:pt x="33020" y="562353"/>
                    <a:pt x="33020" y="573583"/>
                    <a:pt x="31750" y="586445"/>
                  </a:cubicBezTo>
                  <a:cubicBezTo>
                    <a:pt x="31750" y="590255"/>
                    <a:pt x="31750" y="592795"/>
                    <a:pt x="31750" y="596605"/>
                  </a:cubicBezTo>
                  <a:cubicBezTo>
                    <a:pt x="31750" y="606765"/>
                    <a:pt x="35560" y="610575"/>
                    <a:pt x="44450" y="610575"/>
                  </a:cubicBezTo>
                  <a:cubicBezTo>
                    <a:pt x="74652" y="610575"/>
                    <a:pt x="125211" y="611845"/>
                    <a:pt x="172159" y="611845"/>
                  </a:cubicBezTo>
                  <a:cubicBezTo>
                    <a:pt x="240776" y="611845"/>
                    <a:pt x="313004" y="609305"/>
                    <a:pt x="381620" y="611845"/>
                  </a:cubicBezTo>
                  <a:cubicBezTo>
                    <a:pt x="493574" y="615655"/>
                    <a:pt x="605527" y="618195"/>
                    <a:pt x="717480" y="616925"/>
                  </a:cubicBezTo>
                  <a:cubicBezTo>
                    <a:pt x="789708" y="615655"/>
                    <a:pt x="858325" y="618195"/>
                    <a:pt x="930553" y="618195"/>
                  </a:cubicBezTo>
                  <a:cubicBezTo>
                    <a:pt x="1035283" y="618195"/>
                    <a:pt x="1140014" y="616925"/>
                    <a:pt x="1244744" y="618195"/>
                  </a:cubicBezTo>
                  <a:cubicBezTo>
                    <a:pt x="1400034" y="619465"/>
                    <a:pt x="3104614" y="609305"/>
                    <a:pt x="3263516" y="611845"/>
                  </a:cubicBezTo>
                  <a:cubicBezTo>
                    <a:pt x="3332132" y="613115"/>
                    <a:pt x="3400748" y="614384"/>
                    <a:pt x="3465754" y="614384"/>
                  </a:cubicBezTo>
                  <a:cubicBezTo>
                    <a:pt x="3584930" y="616925"/>
                    <a:pt x="3700495" y="613115"/>
                    <a:pt x="3819671" y="616925"/>
                  </a:cubicBezTo>
                  <a:cubicBezTo>
                    <a:pt x="3917178" y="619465"/>
                    <a:pt x="4014686" y="619465"/>
                    <a:pt x="4112194" y="622005"/>
                  </a:cubicBezTo>
                  <a:cubicBezTo>
                    <a:pt x="4256650" y="625815"/>
                    <a:pt x="4401106" y="628355"/>
                    <a:pt x="4545562" y="629625"/>
                  </a:cubicBezTo>
                  <a:cubicBezTo>
                    <a:pt x="4599733" y="629625"/>
                    <a:pt x="4622406" y="628355"/>
                    <a:pt x="4642726" y="628355"/>
                  </a:cubicBezTo>
                  <a:close/>
                </a:path>
              </a:pathLst>
            </a:custGeom>
            <a:solidFill>
              <a:srgbClr val="252627"/>
            </a:solidFill>
          </p:spPr>
        </p:sp>
      </p:grpSp>
      <p:graphicFrame>
        <p:nvGraphicFramePr>
          <p:cNvPr name="Table 12" id="12"/>
          <p:cNvGraphicFramePr>
            <a:graphicFrameLocks noGrp="true"/>
          </p:cNvGraphicFramePr>
          <p:nvPr/>
        </p:nvGraphicFramePr>
        <p:xfrm>
          <a:off x="463462" y="3713552"/>
          <a:ext cx="8342846" cy="6210300"/>
        </p:xfrm>
        <a:graphic>
          <a:graphicData uri="http://schemas.openxmlformats.org/drawingml/2006/table">
            <a:tbl>
              <a:tblPr/>
              <a:tblGrid>
                <a:gridCol w="2992396"/>
                <a:gridCol w="5350450"/>
              </a:tblGrid>
              <a:tr h="1715500">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We met...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Childos Arabic"/>
                          <a:ea typeface="Childos Arabic"/>
                          <a:cs typeface="Childos Arabic"/>
                          <a:sym typeface="Childos Arabic"/>
                        </a:rPr>
                        <a:t>A mother of a grade-10 student who goes to an international school in Hong Kong. Because her elder child went through the same process a few years before and she plays an active role in her children’s education, she is very familiar with the college consulting landscape.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5500">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We were surprised to find out that...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Childos Arabic"/>
                          <a:ea typeface="Childos Arabic"/>
                          <a:cs typeface="Childos Arabic"/>
                          <a:sym typeface="Childos Arabic"/>
                        </a:rPr>
                        <a:t>Despite recognizing that the Chinese international college application process has lots of flaws, in particular with the high fees of agencies, she is still keen on looking for a counselor for her younger child because “there is no other way” to succeed in the competitive landscape today.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89650">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We wonder if this means...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a:solidFill>
                            <a:srgbClr val="000000"/>
                          </a:solidFill>
                          <a:latin typeface="Childos Arabic"/>
                          <a:ea typeface="Childos Arabic"/>
                          <a:cs typeface="Childos Arabic"/>
                          <a:sym typeface="Childos Arabic"/>
                        </a:rPr>
                        <a:t>She wants to seek support for her child through the college application process that has more reasonable fees but still offers non-generic, personalized advice.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89650">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It would be game changing 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hildos Arabic"/>
                          <a:ea typeface="Childos Arabic"/>
                          <a:cs typeface="Childos Arabic"/>
                          <a:sym typeface="Childos Arabic"/>
                        </a:rPr>
                        <a:t>Give parents less exploitative college consulting packages while still making sure that the resources are of high quality for their children.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13" id="13"/>
          <p:cNvSpPr/>
          <p:nvPr/>
        </p:nvSpPr>
        <p:spPr>
          <a:xfrm flipH="false" flipV="false" rot="0">
            <a:off x="9227454" y="4155394"/>
            <a:ext cx="8667356" cy="5102906"/>
          </a:xfrm>
          <a:custGeom>
            <a:avLst/>
            <a:gdLst/>
            <a:ahLst/>
            <a:cxnLst/>
            <a:rect r="r" b="b" t="t" l="l"/>
            <a:pathLst>
              <a:path h="5102906" w="8667356">
                <a:moveTo>
                  <a:pt x="0" y="0"/>
                </a:moveTo>
                <a:lnTo>
                  <a:pt x="8667357" y="0"/>
                </a:lnTo>
                <a:lnTo>
                  <a:pt x="8667357" y="5102906"/>
                </a:lnTo>
                <a:lnTo>
                  <a:pt x="0" y="5102906"/>
                </a:lnTo>
                <a:lnTo>
                  <a:pt x="0" y="0"/>
                </a:lnTo>
                <a:close/>
              </a:path>
            </a:pathLst>
          </a:custGeom>
          <a:blipFill>
            <a:blip r:embed="rId4"/>
            <a:stretch>
              <a:fillRect l="0" t="0" r="0" b="0"/>
            </a:stretch>
          </a:blipFill>
        </p:spPr>
      </p:sp>
      <p:sp>
        <p:nvSpPr>
          <p:cNvPr name="TextBox 14" id="14"/>
          <p:cNvSpPr txBox="true"/>
          <p:nvPr/>
        </p:nvSpPr>
        <p:spPr>
          <a:xfrm rot="0">
            <a:off x="1028700" y="663677"/>
            <a:ext cx="16230600" cy="1230638"/>
          </a:xfrm>
          <a:prstGeom prst="rect">
            <a:avLst/>
          </a:prstGeom>
        </p:spPr>
        <p:txBody>
          <a:bodyPr anchor="t" rtlCol="false" tIns="0" lIns="0" bIns="0" rIns="0">
            <a:spAutoFit/>
          </a:bodyPr>
          <a:lstStyle/>
          <a:p>
            <a:pPr algn="ctr">
              <a:lnSpc>
                <a:spcPts val="9360"/>
              </a:lnSpc>
            </a:pPr>
            <a:r>
              <a:rPr lang="en-US" sz="9000">
                <a:solidFill>
                  <a:srgbClr val="442816"/>
                </a:solidFill>
                <a:latin typeface="Balmy"/>
                <a:ea typeface="Balmy"/>
                <a:cs typeface="Balmy"/>
                <a:sym typeface="Balmy"/>
              </a:rPr>
              <a:t>BRainstorm: cHINESE pARENT</a:t>
            </a:r>
          </a:p>
        </p:txBody>
      </p:sp>
      <p:sp>
        <p:nvSpPr>
          <p:cNvPr name="TextBox 15" id="15"/>
          <p:cNvSpPr txBox="true"/>
          <p:nvPr/>
        </p:nvSpPr>
        <p:spPr>
          <a:xfrm rot="0">
            <a:off x="742636" y="2673947"/>
            <a:ext cx="8063672" cy="620505"/>
          </a:xfrm>
          <a:prstGeom prst="rect">
            <a:avLst/>
          </a:prstGeom>
        </p:spPr>
        <p:txBody>
          <a:bodyPr anchor="t" rtlCol="false" tIns="0" lIns="0" bIns="0" rIns="0">
            <a:spAutoFit/>
          </a:bodyPr>
          <a:lstStyle/>
          <a:p>
            <a:pPr algn="ctr">
              <a:lnSpc>
                <a:spcPts val="4650"/>
              </a:lnSpc>
            </a:pPr>
            <a:r>
              <a:rPr lang="en-US" sz="4471">
                <a:solidFill>
                  <a:srgbClr val="442816"/>
                </a:solidFill>
                <a:latin typeface="Balmy"/>
                <a:ea typeface="Balmy"/>
                <a:cs typeface="Balmy"/>
                <a:sym typeface="Balmy"/>
              </a:rPr>
              <a:t>POV</a:t>
            </a:r>
          </a:p>
        </p:txBody>
      </p:sp>
      <p:sp>
        <p:nvSpPr>
          <p:cNvPr name="TextBox 16" id="16"/>
          <p:cNvSpPr txBox="true"/>
          <p:nvPr/>
        </p:nvSpPr>
        <p:spPr>
          <a:xfrm rot="0">
            <a:off x="9529296" y="2673947"/>
            <a:ext cx="8063672" cy="620505"/>
          </a:xfrm>
          <a:prstGeom prst="rect">
            <a:avLst/>
          </a:prstGeom>
        </p:spPr>
        <p:txBody>
          <a:bodyPr anchor="t" rtlCol="false" tIns="0" lIns="0" bIns="0" rIns="0">
            <a:spAutoFit/>
          </a:bodyPr>
          <a:lstStyle/>
          <a:p>
            <a:pPr algn="ctr">
              <a:lnSpc>
                <a:spcPts val="4650"/>
              </a:lnSpc>
            </a:pPr>
            <a:r>
              <a:rPr lang="en-US" sz="4471">
                <a:solidFill>
                  <a:srgbClr val="442816"/>
                </a:solidFill>
                <a:latin typeface="Balmy"/>
                <a:ea typeface="Balmy"/>
                <a:cs typeface="Balmy"/>
                <a:sym typeface="Balmy"/>
              </a:rPr>
              <a:t>HMW</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452495" y="-469348"/>
            <a:ext cx="19192990" cy="2666155"/>
            <a:chOff x="0" y="0"/>
            <a:chExt cx="4660506" cy="647405"/>
          </a:xfrm>
        </p:grpSpPr>
        <p:sp>
          <p:nvSpPr>
            <p:cNvPr name="Freeform 10" id="10"/>
            <p:cNvSpPr/>
            <p:nvPr/>
          </p:nvSpPr>
          <p:spPr>
            <a:xfrm flipH="false" flipV="false" rot="0">
              <a:off x="10160" y="16510"/>
              <a:ext cx="4637646" cy="619465"/>
            </a:xfrm>
            <a:custGeom>
              <a:avLst/>
              <a:gdLst/>
              <a:ahLst/>
              <a:cxnLst/>
              <a:rect r="r" b="b" t="t" l="l"/>
              <a:pathLst>
                <a:path h="619465" w="4637646">
                  <a:moveTo>
                    <a:pt x="4637646" y="619465"/>
                  </a:moveTo>
                  <a:lnTo>
                    <a:pt x="0" y="611845"/>
                  </a:lnTo>
                  <a:lnTo>
                    <a:pt x="0" y="228073"/>
                  </a:lnTo>
                  <a:lnTo>
                    <a:pt x="17780" y="19050"/>
                  </a:lnTo>
                  <a:lnTo>
                    <a:pt x="2310582" y="0"/>
                  </a:lnTo>
                  <a:lnTo>
                    <a:pt x="4618596" y="5080"/>
                  </a:lnTo>
                  <a:close/>
                </a:path>
              </a:pathLst>
            </a:custGeom>
            <a:solidFill>
              <a:srgbClr val="FCCE5D"/>
            </a:solidFill>
          </p:spPr>
        </p:sp>
        <p:sp>
          <p:nvSpPr>
            <p:cNvPr name="Freeform 11" id="11"/>
            <p:cNvSpPr/>
            <p:nvPr/>
          </p:nvSpPr>
          <p:spPr>
            <a:xfrm flipH="false" flipV="false" rot="0">
              <a:off x="-3810" y="0"/>
              <a:ext cx="4666856" cy="646134"/>
            </a:xfrm>
            <a:custGeom>
              <a:avLst/>
              <a:gdLst/>
              <a:ahLst/>
              <a:cxnLst/>
              <a:rect r="r" b="b" t="t" l="l"/>
              <a:pathLst>
                <a:path h="646134" w="4666856">
                  <a:moveTo>
                    <a:pt x="4632566" y="21590"/>
                  </a:moveTo>
                  <a:cubicBezTo>
                    <a:pt x="4633836" y="34290"/>
                    <a:pt x="4633836" y="44450"/>
                    <a:pt x="4635106" y="54610"/>
                  </a:cubicBezTo>
                  <a:cubicBezTo>
                    <a:pt x="4637646" y="72389"/>
                    <a:pt x="4638916" y="84035"/>
                    <a:pt x="4641456" y="95265"/>
                  </a:cubicBezTo>
                  <a:cubicBezTo>
                    <a:pt x="4641456" y="111486"/>
                    <a:pt x="4654156" y="431335"/>
                    <a:pt x="4660506" y="447557"/>
                  </a:cubicBezTo>
                  <a:cubicBezTo>
                    <a:pt x="4666856" y="472097"/>
                    <a:pt x="4663046" y="497052"/>
                    <a:pt x="4663046" y="521592"/>
                  </a:cubicBezTo>
                  <a:cubicBezTo>
                    <a:pt x="4663046" y="543220"/>
                    <a:pt x="4664316" y="563185"/>
                    <a:pt x="4665586" y="585174"/>
                  </a:cubicBezTo>
                  <a:cubicBezTo>
                    <a:pt x="4665586" y="606765"/>
                    <a:pt x="4665586" y="620734"/>
                    <a:pt x="4665586" y="644865"/>
                  </a:cubicBezTo>
                  <a:cubicBezTo>
                    <a:pt x="4642726" y="644865"/>
                    <a:pt x="4622406" y="646134"/>
                    <a:pt x="4592510" y="644865"/>
                  </a:cubicBezTo>
                  <a:cubicBezTo>
                    <a:pt x="4357769" y="639784"/>
                    <a:pt x="4119417" y="646134"/>
                    <a:pt x="3884676" y="641055"/>
                  </a:cubicBezTo>
                  <a:cubicBezTo>
                    <a:pt x="3743831" y="637245"/>
                    <a:pt x="3606598" y="639784"/>
                    <a:pt x="3465754" y="637245"/>
                  </a:cubicBezTo>
                  <a:cubicBezTo>
                    <a:pt x="3400748" y="635974"/>
                    <a:pt x="3335743" y="634705"/>
                    <a:pt x="3270738" y="633434"/>
                  </a:cubicBezTo>
                  <a:cubicBezTo>
                    <a:pt x="3231013" y="633434"/>
                    <a:pt x="3194899" y="634705"/>
                    <a:pt x="3155173" y="634705"/>
                  </a:cubicBezTo>
                  <a:cubicBezTo>
                    <a:pt x="3054054" y="633434"/>
                    <a:pt x="2775977" y="634705"/>
                    <a:pt x="2674858" y="633434"/>
                  </a:cubicBezTo>
                  <a:cubicBezTo>
                    <a:pt x="2602630" y="632165"/>
                    <a:pt x="1158071" y="641055"/>
                    <a:pt x="1085843" y="639784"/>
                  </a:cubicBezTo>
                  <a:cubicBezTo>
                    <a:pt x="1067786" y="639784"/>
                    <a:pt x="1046118" y="641055"/>
                    <a:pt x="1028060" y="641055"/>
                  </a:cubicBezTo>
                  <a:cubicBezTo>
                    <a:pt x="984724" y="641055"/>
                    <a:pt x="944998" y="642324"/>
                    <a:pt x="901662" y="642324"/>
                  </a:cubicBezTo>
                  <a:cubicBezTo>
                    <a:pt x="793320" y="642324"/>
                    <a:pt x="688589" y="641055"/>
                    <a:pt x="580247" y="639784"/>
                  </a:cubicBezTo>
                  <a:cubicBezTo>
                    <a:pt x="515242" y="638515"/>
                    <a:pt x="450237" y="637245"/>
                    <a:pt x="388843" y="635974"/>
                  </a:cubicBezTo>
                  <a:cubicBezTo>
                    <a:pt x="273278" y="634705"/>
                    <a:pt x="157714" y="633434"/>
                    <a:pt x="48260" y="633434"/>
                  </a:cubicBezTo>
                  <a:cubicBezTo>
                    <a:pt x="38100" y="633434"/>
                    <a:pt x="29210" y="633434"/>
                    <a:pt x="19050" y="632165"/>
                  </a:cubicBezTo>
                  <a:cubicBezTo>
                    <a:pt x="10160" y="630895"/>
                    <a:pt x="5080" y="624545"/>
                    <a:pt x="7620" y="615655"/>
                  </a:cubicBezTo>
                  <a:cubicBezTo>
                    <a:pt x="16510" y="583981"/>
                    <a:pt x="12700" y="573583"/>
                    <a:pt x="11430" y="562769"/>
                  </a:cubicBezTo>
                  <a:cubicBezTo>
                    <a:pt x="10160" y="540725"/>
                    <a:pt x="6350" y="519096"/>
                    <a:pt x="7620" y="497052"/>
                  </a:cubicBezTo>
                  <a:cubicBezTo>
                    <a:pt x="5080" y="469601"/>
                    <a:pt x="0" y="129787"/>
                    <a:pt x="7620" y="101920"/>
                  </a:cubicBezTo>
                  <a:cubicBezTo>
                    <a:pt x="8890" y="96513"/>
                    <a:pt x="7620" y="90690"/>
                    <a:pt x="8890" y="85283"/>
                  </a:cubicBezTo>
                  <a:cubicBezTo>
                    <a:pt x="10160" y="76548"/>
                    <a:pt x="12700" y="66982"/>
                    <a:pt x="13970" y="44450"/>
                  </a:cubicBezTo>
                  <a:cubicBezTo>
                    <a:pt x="13970" y="41910"/>
                    <a:pt x="15240" y="39370"/>
                    <a:pt x="16510" y="38100"/>
                  </a:cubicBezTo>
                  <a:cubicBezTo>
                    <a:pt x="38100" y="35560"/>
                    <a:pt x="67429" y="30480"/>
                    <a:pt x="125211" y="29210"/>
                  </a:cubicBezTo>
                  <a:cubicBezTo>
                    <a:pt x="222719" y="25400"/>
                    <a:pt x="320227" y="22860"/>
                    <a:pt x="421346" y="20320"/>
                  </a:cubicBezTo>
                  <a:cubicBezTo>
                    <a:pt x="489962" y="17780"/>
                    <a:pt x="558579" y="16510"/>
                    <a:pt x="623584" y="13970"/>
                  </a:cubicBezTo>
                  <a:cubicBezTo>
                    <a:pt x="688589" y="11430"/>
                    <a:pt x="757206" y="8890"/>
                    <a:pt x="822211" y="8890"/>
                  </a:cubicBezTo>
                  <a:cubicBezTo>
                    <a:pt x="894439" y="7620"/>
                    <a:pt x="966667" y="10160"/>
                    <a:pt x="1038895" y="8890"/>
                  </a:cubicBezTo>
                  <a:cubicBezTo>
                    <a:pt x="1129180" y="8890"/>
                    <a:pt x="2765143" y="6350"/>
                    <a:pt x="2855428" y="5080"/>
                  </a:cubicBezTo>
                  <a:cubicBezTo>
                    <a:pt x="2942101" y="3810"/>
                    <a:pt x="3028775" y="2540"/>
                    <a:pt x="3119060" y="2540"/>
                  </a:cubicBezTo>
                  <a:cubicBezTo>
                    <a:pt x="3267127" y="1270"/>
                    <a:pt x="3411583" y="0"/>
                    <a:pt x="3559650" y="0"/>
                  </a:cubicBezTo>
                  <a:cubicBezTo>
                    <a:pt x="3621044" y="0"/>
                    <a:pt x="3686049" y="2540"/>
                    <a:pt x="3747443" y="2540"/>
                  </a:cubicBezTo>
                  <a:cubicBezTo>
                    <a:pt x="3917178" y="3810"/>
                    <a:pt x="4090525" y="5080"/>
                    <a:pt x="4260261" y="7620"/>
                  </a:cubicBezTo>
                  <a:cubicBezTo>
                    <a:pt x="4350546" y="8890"/>
                    <a:pt x="4440831" y="12700"/>
                    <a:pt x="4531116" y="16510"/>
                  </a:cubicBezTo>
                  <a:cubicBezTo>
                    <a:pt x="4552784" y="16510"/>
                    <a:pt x="4574453" y="16510"/>
                    <a:pt x="4592510" y="16510"/>
                  </a:cubicBezTo>
                  <a:cubicBezTo>
                    <a:pt x="4613516" y="17780"/>
                    <a:pt x="4622406" y="20320"/>
                    <a:pt x="4632566" y="21590"/>
                  </a:cubicBezTo>
                  <a:close/>
                  <a:moveTo>
                    <a:pt x="4642726" y="628355"/>
                  </a:moveTo>
                  <a:cubicBezTo>
                    <a:pt x="4643996" y="611845"/>
                    <a:pt x="4645266" y="599145"/>
                    <a:pt x="4645266" y="586445"/>
                  </a:cubicBezTo>
                  <a:cubicBezTo>
                    <a:pt x="4643996" y="561105"/>
                    <a:pt x="4642726" y="539061"/>
                    <a:pt x="4642726" y="515353"/>
                  </a:cubicBezTo>
                  <a:cubicBezTo>
                    <a:pt x="4642726" y="504539"/>
                    <a:pt x="4645266" y="493725"/>
                    <a:pt x="4643996" y="482911"/>
                  </a:cubicBezTo>
                  <a:cubicBezTo>
                    <a:pt x="4643996" y="472928"/>
                    <a:pt x="4642726" y="462530"/>
                    <a:pt x="4641456" y="452548"/>
                  </a:cubicBezTo>
                  <a:cubicBezTo>
                    <a:pt x="4636376" y="437158"/>
                    <a:pt x="4624946" y="118557"/>
                    <a:pt x="4624946" y="103168"/>
                  </a:cubicBezTo>
                  <a:cubicBezTo>
                    <a:pt x="4622406" y="90274"/>
                    <a:pt x="4619866" y="76964"/>
                    <a:pt x="4617326" y="63500"/>
                  </a:cubicBezTo>
                  <a:cubicBezTo>
                    <a:pt x="4616056" y="44450"/>
                    <a:pt x="4614786" y="43180"/>
                    <a:pt x="4581676" y="41910"/>
                  </a:cubicBezTo>
                  <a:cubicBezTo>
                    <a:pt x="4570841" y="41910"/>
                    <a:pt x="4563619" y="41910"/>
                    <a:pt x="4552784" y="40640"/>
                  </a:cubicBezTo>
                  <a:cubicBezTo>
                    <a:pt x="4462500" y="36830"/>
                    <a:pt x="4368603" y="31750"/>
                    <a:pt x="4278318" y="30480"/>
                  </a:cubicBezTo>
                  <a:cubicBezTo>
                    <a:pt x="4058023" y="26670"/>
                    <a:pt x="3834117" y="25400"/>
                    <a:pt x="3613821" y="22860"/>
                  </a:cubicBezTo>
                  <a:cubicBezTo>
                    <a:pt x="3581319" y="22860"/>
                    <a:pt x="3545205" y="22860"/>
                    <a:pt x="3512702" y="22860"/>
                  </a:cubicBezTo>
                  <a:cubicBezTo>
                    <a:pt x="3458531" y="22860"/>
                    <a:pt x="3404360" y="22860"/>
                    <a:pt x="3353800" y="22860"/>
                  </a:cubicBezTo>
                  <a:cubicBezTo>
                    <a:pt x="3238236" y="22860"/>
                    <a:pt x="3122671" y="22860"/>
                    <a:pt x="3010718" y="24130"/>
                  </a:cubicBezTo>
                  <a:cubicBezTo>
                    <a:pt x="2913210" y="25400"/>
                    <a:pt x="1270024" y="29210"/>
                    <a:pt x="1172516" y="29210"/>
                  </a:cubicBezTo>
                  <a:cubicBezTo>
                    <a:pt x="1013615" y="29210"/>
                    <a:pt x="854713" y="26670"/>
                    <a:pt x="695812" y="33020"/>
                  </a:cubicBezTo>
                  <a:cubicBezTo>
                    <a:pt x="612750" y="36830"/>
                    <a:pt x="533299" y="36830"/>
                    <a:pt x="453848" y="38100"/>
                  </a:cubicBezTo>
                  <a:cubicBezTo>
                    <a:pt x="316615" y="41910"/>
                    <a:pt x="179382" y="45720"/>
                    <a:pt x="49530" y="50800"/>
                  </a:cubicBezTo>
                  <a:cubicBezTo>
                    <a:pt x="36830" y="50800"/>
                    <a:pt x="34290" y="53340"/>
                    <a:pt x="33020" y="65734"/>
                  </a:cubicBezTo>
                  <a:cubicBezTo>
                    <a:pt x="31750" y="73221"/>
                    <a:pt x="31750" y="80708"/>
                    <a:pt x="30480" y="88194"/>
                  </a:cubicBezTo>
                  <a:cubicBezTo>
                    <a:pt x="29210" y="100672"/>
                    <a:pt x="26670" y="112734"/>
                    <a:pt x="25400" y="125212"/>
                  </a:cubicBezTo>
                  <a:cubicBezTo>
                    <a:pt x="20320" y="138522"/>
                    <a:pt x="26670" y="463778"/>
                    <a:pt x="29210" y="477088"/>
                  </a:cubicBezTo>
                  <a:cubicBezTo>
                    <a:pt x="29210" y="491229"/>
                    <a:pt x="29210" y="505787"/>
                    <a:pt x="30480" y="519928"/>
                  </a:cubicBezTo>
                  <a:cubicBezTo>
                    <a:pt x="30480" y="530327"/>
                    <a:pt x="33020" y="540725"/>
                    <a:pt x="33020" y="551123"/>
                  </a:cubicBezTo>
                  <a:cubicBezTo>
                    <a:pt x="33020" y="562353"/>
                    <a:pt x="33020" y="573583"/>
                    <a:pt x="31750" y="586445"/>
                  </a:cubicBezTo>
                  <a:cubicBezTo>
                    <a:pt x="31750" y="590255"/>
                    <a:pt x="31750" y="592795"/>
                    <a:pt x="31750" y="596605"/>
                  </a:cubicBezTo>
                  <a:cubicBezTo>
                    <a:pt x="31750" y="606765"/>
                    <a:pt x="35560" y="610575"/>
                    <a:pt x="44450" y="610575"/>
                  </a:cubicBezTo>
                  <a:cubicBezTo>
                    <a:pt x="74652" y="610575"/>
                    <a:pt x="125211" y="611845"/>
                    <a:pt x="172159" y="611845"/>
                  </a:cubicBezTo>
                  <a:cubicBezTo>
                    <a:pt x="240776" y="611845"/>
                    <a:pt x="313004" y="609305"/>
                    <a:pt x="381620" y="611845"/>
                  </a:cubicBezTo>
                  <a:cubicBezTo>
                    <a:pt x="493574" y="615655"/>
                    <a:pt x="605527" y="618195"/>
                    <a:pt x="717480" y="616925"/>
                  </a:cubicBezTo>
                  <a:cubicBezTo>
                    <a:pt x="789708" y="615655"/>
                    <a:pt x="858325" y="618195"/>
                    <a:pt x="930553" y="618195"/>
                  </a:cubicBezTo>
                  <a:cubicBezTo>
                    <a:pt x="1035283" y="618195"/>
                    <a:pt x="1140014" y="616925"/>
                    <a:pt x="1244744" y="618195"/>
                  </a:cubicBezTo>
                  <a:cubicBezTo>
                    <a:pt x="1400034" y="619465"/>
                    <a:pt x="3104614" y="609305"/>
                    <a:pt x="3263516" y="611845"/>
                  </a:cubicBezTo>
                  <a:cubicBezTo>
                    <a:pt x="3332132" y="613115"/>
                    <a:pt x="3400748" y="614384"/>
                    <a:pt x="3465754" y="614384"/>
                  </a:cubicBezTo>
                  <a:cubicBezTo>
                    <a:pt x="3584930" y="616925"/>
                    <a:pt x="3700495" y="613115"/>
                    <a:pt x="3819671" y="616925"/>
                  </a:cubicBezTo>
                  <a:cubicBezTo>
                    <a:pt x="3917178" y="619465"/>
                    <a:pt x="4014686" y="619465"/>
                    <a:pt x="4112194" y="622005"/>
                  </a:cubicBezTo>
                  <a:cubicBezTo>
                    <a:pt x="4256650" y="625815"/>
                    <a:pt x="4401106" y="628355"/>
                    <a:pt x="4545562" y="629625"/>
                  </a:cubicBezTo>
                  <a:cubicBezTo>
                    <a:pt x="4599733" y="629625"/>
                    <a:pt x="4622406" y="628355"/>
                    <a:pt x="4642726" y="628355"/>
                  </a:cubicBezTo>
                  <a:close/>
                </a:path>
              </a:pathLst>
            </a:custGeom>
            <a:solidFill>
              <a:srgbClr val="252627"/>
            </a:solidFill>
          </p:spPr>
        </p:sp>
      </p:grpSp>
      <p:graphicFrame>
        <p:nvGraphicFramePr>
          <p:cNvPr name="Table 12" id="12"/>
          <p:cNvGraphicFramePr>
            <a:graphicFrameLocks noGrp="true"/>
          </p:cNvGraphicFramePr>
          <p:nvPr/>
        </p:nvGraphicFramePr>
        <p:xfrm>
          <a:off x="575499" y="3946585"/>
          <a:ext cx="8397947" cy="5701042"/>
        </p:xfrm>
        <a:graphic>
          <a:graphicData uri="http://schemas.openxmlformats.org/drawingml/2006/table">
            <a:tbl>
              <a:tblPr/>
              <a:tblGrid>
                <a:gridCol w="2906753"/>
                <a:gridCol w="5491194"/>
              </a:tblGrid>
              <a:tr h="1376365">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We met...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Childos Arabic"/>
                          <a:ea typeface="Childos Arabic"/>
                          <a:cs typeface="Childos Arabic"/>
                          <a:sym typeface="Childos Arabic"/>
                        </a:rPr>
                        <a:t>Jonas, a college counselor with 8+ years of experience. He has worked in Vietnam and mainland China before, now works for a private college application consulting company in Hong Kong.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3842">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We were surprised to find out that...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Childos Arabic"/>
                          <a:ea typeface="Childos Arabic"/>
                          <a:cs typeface="Childos Arabic"/>
                          <a:sym typeface="Childos Arabic"/>
                        </a:rPr>
                        <a:t>College consulting companies’ interests are tied to college rankings. In other words, their pay is tied to the rankings of schools their students got into, even if the schools don’t match students’ personalities.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90417">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We wonder if this means...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a:solidFill>
                            <a:srgbClr val="000000"/>
                          </a:solidFill>
                          <a:latin typeface="Childos Arabic"/>
                          <a:ea typeface="Childos Arabic"/>
                          <a:cs typeface="Childos Arabic"/>
                          <a:sym typeface="Childos Arabic"/>
                        </a:rPr>
                        <a:t>College counselors want to have more autonomy to help students with fewer outside factors.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90417">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It would be game changing 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hildos Arabic"/>
                          <a:ea typeface="Childos Arabic"/>
                          <a:cs typeface="Childos Arabic"/>
                          <a:sym typeface="Childos Arabic"/>
                        </a:rPr>
                        <a:t>Have a platform where college counselors can find students directly without private companies.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13" id="13"/>
          <p:cNvSpPr/>
          <p:nvPr/>
        </p:nvSpPr>
        <p:spPr>
          <a:xfrm flipH="false" flipV="false" rot="0">
            <a:off x="9529296" y="4400775"/>
            <a:ext cx="8133875" cy="3792419"/>
          </a:xfrm>
          <a:custGeom>
            <a:avLst/>
            <a:gdLst/>
            <a:ahLst/>
            <a:cxnLst/>
            <a:rect r="r" b="b" t="t" l="l"/>
            <a:pathLst>
              <a:path h="3792419" w="8133875">
                <a:moveTo>
                  <a:pt x="0" y="0"/>
                </a:moveTo>
                <a:lnTo>
                  <a:pt x="8133875" y="0"/>
                </a:lnTo>
                <a:lnTo>
                  <a:pt x="8133875" y="3792419"/>
                </a:lnTo>
                <a:lnTo>
                  <a:pt x="0" y="3792419"/>
                </a:lnTo>
                <a:lnTo>
                  <a:pt x="0" y="0"/>
                </a:lnTo>
                <a:close/>
              </a:path>
            </a:pathLst>
          </a:custGeom>
          <a:blipFill>
            <a:blip r:embed="rId4"/>
            <a:stretch>
              <a:fillRect l="0" t="0" r="0" b="0"/>
            </a:stretch>
          </a:blipFill>
        </p:spPr>
      </p:sp>
      <p:sp>
        <p:nvSpPr>
          <p:cNvPr name="TextBox 14" id="14"/>
          <p:cNvSpPr txBox="true"/>
          <p:nvPr/>
        </p:nvSpPr>
        <p:spPr>
          <a:xfrm rot="0">
            <a:off x="1028700" y="654152"/>
            <a:ext cx="16230600" cy="1151774"/>
          </a:xfrm>
          <a:prstGeom prst="rect">
            <a:avLst/>
          </a:prstGeom>
        </p:spPr>
        <p:txBody>
          <a:bodyPr anchor="t" rtlCol="false" tIns="0" lIns="0" bIns="0" rIns="0">
            <a:spAutoFit/>
          </a:bodyPr>
          <a:lstStyle/>
          <a:p>
            <a:pPr algn="ctr">
              <a:lnSpc>
                <a:spcPts val="8736"/>
              </a:lnSpc>
            </a:pPr>
            <a:r>
              <a:rPr lang="en-US" sz="8400">
                <a:solidFill>
                  <a:srgbClr val="442816"/>
                </a:solidFill>
                <a:latin typeface="Balmy"/>
                <a:ea typeface="Balmy"/>
                <a:cs typeface="Balmy"/>
                <a:sym typeface="Balmy"/>
              </a:rPr>
              <a:t>BRainstorm: College counselor</a:t>
            </a:r>
          </a:p>
        </p:txBody>
      </p:sp>
      <p:sp>
        <p:nvSpPr>
          <p:cNvPr name="TextBox 15" id="15"/>
          <p:cNvSpPr txBox="true"/>
          <p:nvPr/>
        </p:nvSpPr>
        <p:spPr>
          <a:xfrm rot="0">
            <a:off x="742636" y="2673947"/>
            <a:ext cx="8063672" cy="620505"/>
          </a:xfrm>
          <a:prstGeom prst="rect">
            <a:avLst/>
          </a:prstGeom>
        </p:spPr>
        <p:txBody>
          <a:bodyPr anchor="t" rtlCol="false" tIns="0" lIns="0" bIns="0" rIns="0">
            <a:spAutoFit/>
          </a:bodyPr>
          <a:lstStyle/>
          <a:p>
            <a:pPr algn="ctr">
              <a:lnSpc>
                <a:spcPts val="4650"/>
              </a:lnSpc>
            </a:pPr>
            <a:r>
              <a:rPr lang="en-US" sz="4471">
                <a:solidFill>
                  <a:srgbClr val="442816"/>
                </a:solidFill>
                <a:latin typeface="Balmy"/>
                <a:ea typeface="Balmy"/>
                <a:cs typeface="Balmy"/>
                <a:sym typeface="Balmy"/>
              </a:rPr>
              <a:t>POV</a:t>
            </a:r>
          </a:p>
        </p:txBody>
      </p:sp>
      <p:sp>
        <p:nvSpPr>
          <p:cNvPr name="TextBox 16" id="16"/>
          <p:cNvSpPr txBox="true"/>
          <p:nvPr/>
        </p:nvSpPr>
        <p:spPr>
          <a:xfrm rot="0">
            <a:off x="9529296" y="2673947"/>
            <a:ext cx="8063672" cy="620505"/>
          </a:xfrm>
          <a:prstGeom prst="rect">
            <a:avLst/>
          </a:prstGeom>
        </p:spPr>
        <p:txBody>
          <a:bodyPr anchor="t" rtlCol="false" tIns="0" lIns="0" bIns="0" rIns="0">
            <a:spAutoFit/>
          </a:bodyPr>
          <a:lstStyle/>
          <a:p>
            <a:pPr algn="ctr">
              <a:lnSpc>
                <a:spcPts val="4650"/>
              </a:lnSpc>
            </a:pPr>
            <a:r>
              <a:rPr lang="en-US" sz="4471">
                <a:solidFill>
                  <a:srgbClr val="442816"/>
                </a:solidFill>
                <a:latin typeface="Balmy"/>
                <a:ea typeface="Balmy"/>
                <a:cs typeface="Balmy"/>
                <a:sym typeface="Balmy"/>
              </a:rPr>
              <a:t>HMW</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452495" y="-469348"/>
            <a:ext cx="19192990" cy="2666155"/>
            <a:chOff x="0" y="0"/>
            <a:chExt cx="4660506" cy="647405"/>
          </a:xfrm>
        </p:grpSpPr>
        <p:sp>
          <p:nvSpPr>
            <p:cNvPr name="Freeform 10" id="10"/>
            <p:cNvSpPr/>
            <p:nvPr/>
          </p:nvSpPr>
          <p:spPr>
            <a:xfrm flipH="false" flipV="false" rot="0">
              <a:off x="10160" y="16510"/>
              <a:ext cx="4637646" cy="619465"/>
            </a:xfrm>
            <a:custGeom>
              <a:avLst/>
              <a:gdLst/>
              <a:ahLst/>
              <a:cxnLst/>
              <a:rect r="r" b="b" t="t" l="l"/>
              <a:pathLst>
                <a:path h="619465" w="4637646">
                  <a:moveTo>
                    <a:pt x="4637646" y="619465"/>
                  </a:moveTo>
                  <a:lnTo>
                    <a:pt x="0" y="611845"/>
                  </a:lnTo>
                  <a:lnTo>
                    <a:pt x="0" y="228073"/>
                  </a:lnTo>
                  <a:lnTo>
                    <a:pt x="17780" y="19050"/>
                  </a:lnTo>
                  <a:lnTo>
                    <a:pt x="2310582" y="0"/>
                  </a:lnTo>
                  <a:lnTo>
                    <a:pt x="4618596" y="5080"/>
                  </a:lnTo>
                  <a:close/>
                </a:path>
              </a:pathLst>
            </a:custGeom>
            <a:solidFill>
              <a:srgbClr val="FCCE5D"/>
            </a:solidFill>
          </p:spPr>
        </p:sp>
        <p:sp>
          <p:nvSpPr>
            <p:cNvPr name="Freeform 11" id="11"/>
            <p:cNvSpPr/>
            <p:nvPr/>
          </p:nvSpPr>
          <p:spPr>
            <a:xfrm flipH="false" flipV="false" rot="0">
              <a:off x="-3810" y="0"/>
              <a:ext cx="4666856" cy="646134"/>
            </a:xfrm>
            <a:custGeom>
              <a:avLst/>
              <a:gdLst/>
              <a:ahLst/>
              <a:cxnLst/>
              <a:rect r="r" b="b" t="t" l="l"/>
              <a:pathLst>
                <a:path h="646134" w="4666856">
                  <a:moveTo>
                    <a:pt x="4632566" y="21590"/>
                  </a:moveTo>
                  <a:cubicBezTo>
                    <a:pt x="4633836" y="34290"/>
                    <a:pt x="4633836" y="44450"/>
                    <a:pt x="4635106" y="54610"/>
                  </a:cubicBezTo>
                  <a:cubicBezTo>
                    <a:pt x="4637646" y="72389"/>
                    <a:pt x="4638916" y="84035"/>
                    <a:pt x="4641456" y="95265"/>
                  </a:cubicBezTo>
                  <a:cubicBezTo>
                    <a:pt x="4641456" y="111486"/>
                    <a:pt x="4654156" y="431335"/>
                    <a:pt x="4660506" y="447557"/>
                  </a:cubicBezTo>
                  <a:cubicBezTo>
                    <a:pt x="4666856" y="472097"/>
                    <a:pt x="4663046" y="497052"/>
                    <a:pt x="4663046" y="521592"/>
                  </a:cubicBezTo>
                  <a:cubicBezTo>
                    <a:pt x="4663046" y="543220"/>
                    <a:pt x="4664316" y="563185"/>
                    <a:pt x="4665586" y="585174"/>
                  </a:cubicBezTo>
                  <a:cubicBezTo>
                    <a:pt x="4665586" y="606765"/>
                    <a:pt x="4665586" y="620734"/>
                    <a:pt x="4665586" y="644865"/>
                  </a:cubicBezTo>
                  <a:cubicBezTo>
                    <a:pt x="4642726" y="644865"/>
                    <a:pt x="4622406" y="646134"/>
                    <a:pt x="4592510" y="644865"/>
                  </a:cubicBezTo>
                  <a:cubicBezTo>
                    <a:pt x="4357769" y="639784"/>
                    <a:pt x="4119417" y="646134"/>
                    <a:pt x="3884676" y="641055"/>
                  </a:cubicBezTo>
                  <a:cubicBezTo>
                    <a:pt x="3743831" y="637245"/>
                    <a:pt x="3606598" y="639784"/>
                    <a:pt x="3465754" y="637245"/>
                  </a:cubicBezTo>
                  <a:cubicBezTo>
                    <a:pt x="3400748" y="635974"/>
                    <a:pt x="3335743" y="634705"/>
                    <a:pt x="3270738" y="633434"/>
                  </a:cubicBezTo>
                  <a:cubicBezTo>
                    <a:pt x="3231013" y="633434"/>
                    <a:pt x="3194899" y="634705"/>
                    <a:pt x="3155173" y="634705"/>
                  </a:cubicBezTo>
                  <a:cubicBezTo>
                    <a:pt x="3054054" y="633434"/>
                    <a:pt x="2775977" y="634705"/>
                    <a:pt x="2674858" y="633434"/>
                  </a:cubicBezTo>
                  <a:cubicBezTo>
                    <a:pt x="2602630" y="632165"/>
                    <a:pt x="1158071" y="641055"/>
                    <a:pt x="1085843" y="639784"/>
                  </a:cubicBezTo>
                  <a:cubicBezTo>
                    <a:pt x="1067786" y="639784"/>
                    <a:pt x="1046118" y="641055"/>
                    <a:pt x="1028060" y="641055"/>
                  </a:cubicBezTo>
                  <a:cubicBezTo>
                    <a:pt x="984724" y="641055"/>
                    <a:pt x="944998" y="642324"/>
                    <a:pt x="901662" y="642324"/>
                  </a:cubicBezTo>
                  <a:cubicBezTo>
                    <a:pt x="793320" y="642324"/>
                    <a:pt x="688589" y="641055"/>
                    <a:pt x="580247" y="639784"/>
                  </a:cubicBezTo>
                  <a:cubicBezTo>
                    <a:pt x="515242" y="638515"/>
                    <a:pt x="450237" y="637245"/>
                    <a:pt x="388843" y="635974"/>
                  </a:cubicBezTo>
                  <a:cubicBezTo>
                    <a:pt x="273278" y="634705"/>
                    <a:pt x="157714" y="633434"/>
                    <a:pt x="48260" y="633434"/>
                  </a:cubicBezTo>
                  <a:cubicBezTo>
                    <a:pt x="38100" y="633434"/>
                    <a:pt x="29210" y="633434"/>
                    <a:pt x="19050" y="632165"/>
                  </a:cubicBezTo>
                  <a:cubicBezTo>
                    <a:pt x="10160" y="630895"/>
                    <a:pt x="5080" y="624545"/>
                    <a:pt x="7620" y="615655"/>
                  </a:cubicBezTo>
                  <a:cubicBezTo>
                    <a:pt x="16510" y="583981"/>
                    <a:pt x="12700" y="573583"/>
                    <a:pt x="11430" y="562769"/>
                  </a:cubicBezTo>
                  <a:cubicBezTo>
                    <a:pt x="10160" y="540725"/>
                    <a:pt x="6350" y="519096"/>
                    <a:pt x="7620" y="497052"/>
                  </a:cubicBezTo>
                  <a:cubicBezTo>
                    <a:pt x="5080" y="469601"/>
                    <a:pt x="0" y="129787"/>
                    <a:pt x="7620" y="101920"/>
                  </a:cubicBezTo>
                  <a:cubicBezTo>
                    <a:pt x="8890" y="96513"/>
                    <a:pt x="7620" y="90690"/>
                    <a:pt x="8890" y="85283"/>
                  </a:cubicBezTo>
                  <a:cubicBezTo>
                    <a:pt x="10160" y="76548"/>
                    <a:pt x="12700" y="66982"/>
                    <a:pt x="13970" y="44450"/>
                  </a:cubicBezTo>
                  <a:cubicBezTo>
                    <a:pt x="13970" y="41910"/>
                    <a:pt x="15240" y="39370"/>
                    <a:pt x="16510" y="38100"/>
                  </a:cubicBezTo>
                  <a:cubicBezTo>
                    <a:pt x="38100" y="35560"/>
                    <a:pt x="67429" y="30480"/>
                    <a:pt x="125211" y="29210"/>
                  </a:cubicBezTo>
                  <a:cubicBezTo>
                    <a:pt x="222719" y="25400"/>
                    <a:pt x="320227" y="22860"/>
                    <a:pt x="421346" y="20320"/>
                  </a:cubicBezTo>
                  <a:cubicBezTo>
                    <a:pt x="489962" y="17780"/>
                    <a:pt x="558579" y="16510"/>
                    <a:pt x="623584" y="13970"/>
                  </a:cubicBezTo>
                  <a:cubicBezTo>
                    <a:pt x="688589" y="11430"/>
                    <a:pt x="757206" y="8890"/>
                    <a:pt x="822211" y="8890"/>
                  </a:cubicBezTo>
                  <a:cubicBezTo>
                    <a:pt x="894439" y="7620"/>
                    <a:pt x="966667" y="10160"/>
                    <a:pt x="1038895" y="8890"/>
                  </a:cubicBezTo>
                  <a:cubicBezTo>
                    <a:pt x="1129180" y="8890"/>
                    <a:pt x="2765143" y="6350"/>
                    <a:pt x="2855428" y="5080"/>
                  </a:cubicBezTo>
                  <a:cubicBezTo>
                    <a:pt x="2942101" y="3810"/>
                    <a:pt x="3028775" y="2540"/>
                    <a:pt x="3119060" y="2540"/>
                  </a:cubicBezTo>
                  <a:cubicBezTo>
                    <a:pt x="3267127" y="1270"/>
                    <a:pt x="3411583" y="0"/>
                    <a:pt x="3559650" y="0"/>
                  </a:cubicBezTo>
                  <a:cubicBezTo>
                    <a:pt x="3621044" y="0"/>
                    <a:pt x="3686049" y="2540"/>
                    <a:pt x="3747443" y="2540"/>
                  </a:cubicBezTo>
                  <a:cubicBezTo>
                    <a:pt x="3917178" y="3810"/>
                    <a:pt x="4090525" y="5080"/>
                    <a:pt x="4260261" y="7620"/>
                  </a:cubicBezTo>
                  <a:cubicBezTo>
                    <a:pt x="4350546" y="8890"/>
                    <a:pt x="4440831" y="12700"/>
                    <a:pt x="4531116" y="16510"/>
                  </a:cubicBezTo>
                  <a:cubicBezTo>
                    <a:pt x="4552784" y="16510"/>
                    <a:pt x="4574453" y="16510"/>
                    <a:pt x="4592510" y="16510"/>
                  </a:cubicBezTo>
                  <a:cubicBezTo>
                    <a:pt x="4613516" y="17780"/>
                    <a:pt x="4622406" y="20320"/>
                    <a:pt x="4632566" y="21590"/>
                  </a:cubicBezTo>
                  <a:close/>
                  <a:moveTo>
                    <a:pt x="4642726" y="628355"/>
                  </a:moveTo>
                  <a:cubicBezTo>
                    <a:pt x="4643996" y="611845"/>
                    <a:pt x="4645266" y="599145"/>
                    <a:pt x="4645266" y="586445"/>
                  </a:cubicBezTo>
                  <a:cubicBezTo>
                    <a:pt x="4643996" y="561105"/>
                    <a:pt x="4642726" y="539061"/>
                    <a:pt x="4642726" y="515353"/>
                  </a:cubicBezTo>
                  <a:cubicBezTo>
                    <a:pt x="4642726" y="504539"/>
                    <a:pt x="4645266" y="493725"/>
                    <a:pt x="4643996" y="482911"/>
                  </a:cubicBezTo>
                  <a:cubicBezTo>
                    <a:pt x="4643996" y="472928"/>
                    <a:pt x="4642726" y="462530"/>
                    <a:pt x="4641456" y="452548"/>
                  </a:cubicBezTo>
                  <a:cubicBezTo>
                    <a:pt x="4636376" y="437158"/>
                    <a:pt x="4624946" y="118557"/>
                    <a:pt x="4624946" y="103168"/>
                  </a:cubicBezTo>
                  <a:cubicBezTo>
                    <a:pt x="4622406" y="90274"/>
                    <a:pt x="4619866" y="76964"/>
                    <a:pt x="4617326" y="63500"/>
                  </a:cubicBezTo>
                  <a:cubicBezTo>
                    <a:pt x="4616056" y="44450"/>
                    <a:pt x="4614786" y="43180"/>
                    <a:pt x="4581676" y="41910"/>
                  </a:cubicBezTo>
                  <a:cubicBezTo>
                    <a:pt x="4570841" y="41910"/>
                    <a:pt x="4563619" y="41910"/>
                    <a:pt x="4552784" y="40640"/>
                  </a:cubicBezTo>
                  <a:cubicBezTo>
                    <a:pt x="4462500" y="36830"/>
                    <a:pt x="4368603" y="31750"/>
                    <a:pt x="4278318" y="30480"/>
                  </a:cubicBezTo>
                  <a:cubicBezTo>
                    <a:pt x="4058023" y="26670"/>
                    <a:pt x="3834117" y="25400"/>
                    <a:pt x="3613821" y="22860"/>
                  </a:cubicBezTo>
                  <a:cubicBezTo>
                    <a:pt x="3581319" y="22860"/>
                    <a:pt x="3545205" y="22860"/>
                    <a:pt x="3512702" y="22860"/>
                  </a:cubicBezTo>
                  <a:cubicBezTo>
                    <a:pt x="3458531" y="22860"/>
                    <a:pt x="3404360" y="22860"/>
                    <a:pt x="3353800" y="22860"/>
                  </a:cubicBezTo>
                  <a:cubicBezTo>
                    <a:pt x="3238236" y="22860"/>
                    <a:pt x="3122671" y="22860"/>
                    <a:pt x="3010718" y="24130"/>
                  </a:cubicBezTo>
                  <a:cubicBezTo>
                    <a:pt x="2913210" y="25400"/>
                    <a:pt x="1270024" y="29210"/>
                    <a:pt x="1172516" y="29210"/>
                  </a:cubicBezTo>
                  <a:cubicBezTo>
                    <a:pt x="1013615" y="29210"/>
                    <a:pt x="854713" y="26670"/>
                    <a:pt x="695812" y="33020"/>
                  </a:cubicBezTo>
                  <a:cubicBezTo>
                    <a:pt x="612750" y="36830"/>
                    <a:pt x="533299" y="36830"/>
                    <a:pt x="453848" y="38100"/>
                  </a:cubicBezTo>
                  <a:cubicBezTo>
                    <a:pt x="316615" y="41910"/>
                    <a:pt x="179382" y="45720"/>
                    <a:pt x="49530" y="50800"/>
                  </a:cubicBezTo>
                  <a:cubicBezTo>
                    <a:pt x="36830" y="50800"/>
                    <a:pt x="34290" y="53340"/>
                    <a:pt x="33020" y="65734"/>
                  </a:cubicBezTo>
                  <a:cubicBezTo>
                    <a:pt x="31750" y="73221"/>
                    <a:pt x="31750" y="80708"/>
                    <a:pt x="30480" y="88194"/>
                  </a:cubicBezTo>
                  <a:cubicBezTo>
                    <a:pt x="29210" y="100672"/>
                    <a:pt x="26670" y="112734"/>
                    <a:pt x="25400" y="125212"/>
                  </a:cubicBezTo>
                  <a:cubicBezTo>
                    <a:pt x="20320" y="138522"/>
                    <a:pt x="26670" y="463778"/>
                    <a:pt x="29210" y="477088"/>
                  </a:cubicBezTo>
                  <a:cubicBezTo>
                    <a:pt x="29210" y="491229"/>
                    <a:pt x="29210" y="505787"/>
                    <a:pt x="30480" y="519928"/>
                  </a:cubicBezTo>
                  <a:cubicBezTo>
                    <a:pt x="30480" y="530327"/>
                    <a:pt x="33020" y="540725"/>
                    <a:pt x="33020" y="551123"/>
                  </a:cubicBezTo>
                  <a:cubicBezTo>
                    <a:pt x="33020" y="562353"/>
                    <a:pt x="33020" y="573583"/>
                    <a:pt x="31750" y="586445"/>
                  </a:cubicBezTo>
                  <a:cubicBezTo>
                    <a:pt x="31750" y="590255"/>
                    <a:pt x="31750" y="592795"/>
                    <a:pt x="31750" y="596605"/>
                  </a:cubicBezTo>
                  <a:cubicBezTo>
                    <a:pt x="31750" y="606765"/>
                    <a:pt x="35560" y="610575"/>
                    <a:pt x="44450" y="610575"/>
                  </a:cubicBezTo>
                  <a:cubicBezTo>
                    <a:pt x="74652" y="610575"/>
                    <a:pt x="125211" y="611845"/>
                    <a:pt x="172159" y="611845"/>
                  </a:cubicBezTo>
                  <a:cubicBezTo>
                    <a:pt x="240776" y="611845"/>
                    <a:pt x="313004" y="609305"/>
                    <a:pt x="381620" y="611845"/>
                  </a:cubicBezTo>
                  <a:cubicBezTo>
                    <a:pt x="493574" y="615655"/>
                    <a:pt x="605527" y="618195"/>
                    <a:pt x="717480" y="616925"/>
                  </a:cubicBezTo>
                  <a:cubicBezTo>
                    <a:pt x="789708" y="615655"/>
                    <a:pt x="858325" y="618195"/>
                    <a:pt x="930553" y="618195"/>
                  </a:cubicBezTo>
                  <a:cubicBezTo>
                    <a:pt x="1035283" y="618195"/>
                    <a:pt x="1140014" y="616925"/>
                    <a:pt x="1244744" y="618195"/>
                  </a:cubicBezTo>
                  <a:cubicBezTo>
                    <a:pt x="1400034" y="619465"/>
                    <a:pt x="3104614" y="609305"/>
                    <a:pt x="3263516" y="611845"/>
                  </a:cubicBezTo>
                  <a:cubicBezTo>
                    <a:pt x="3332132" y="613115"/>
                    <a:pt x="3400748" y="614384"/>
                    <a:pt x="3465754" y="614384"/>
                  </a:cubicBezTo>
                  <a:cubicBezTo>
                    <a:pt x="3584930" y="616925"/>
                    <a:pt x="3700495" y="613115"/>
                    <a:pt x="3819671" y="616925"/>
                  </a:cubicBezTo>
                  <a:cubicBezTo>
                    <a:pt x="3917178" y="619465"/>
                    <a:pt x="4014686" y="619465"/>
                    <a:pt x="4112194" y="622005"/>
                  </a:cubicBezTo>
                  <a:cubicBezTo>
                    <a:pt x="4256650" y="625815"/>
                    <a:pt x="4401106" y="628355"/>
                    <a:pt x="4545562" y="629625"/>
                  </a:cubicBezTo>
                  <a:cubicBezTo>
                    <a:pt x="4599733" y="629625"/>
                    <a:pt x="4622406" y="628355"/>
                    <a:pt x="4642726" y="628355"/>
                  </a:cubicBezTo>
                  <a:close/>
                </a:path>
              </a:pathLst>
            </a:custGeom>
            <a:solidFill>
              <a:srgbClr val="252627"/>
            </a:solidFill>
          </p:spPr>
        </p:sp>
      </p:grpSp>
      <p:graphicFrame>
        <p:nvGraphicFramePr>
          <p:cNvPr name="Table 12" id="12"/>
          <p:cNvGraphicFramePr>
            <a:graphicFrameLocks noGrp="true"/>
          </p:cNvGraphicFramePr>
          <p:nvPr/>
        </p:nvGraphicFramePr>
        <p:xfrm>
          <a:off x="575499" y="3713552"/>
          <a:ext cx="8397947" cy="6156325"/>
        </p:xfrm>
        <a:graphic>
          <a:graphicData uri="http://schemas.openxmlformats.org/drawingml/2006/table">
            <a:tbl>
              <a:tblPr/>
              <a:tblGrid>
                <a:gridCol w="2906753"/>
                <a:gridCol w="5491194"/>
              </a:tblGrid>
              <a:tr h="1463206">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We met...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Childos Arabic"/>
                          <a:ea typeface="Childos Arabic"/>
                          <a:cs typeface="Childos Arabic"/>
                          <a:sym typeface="Childos Arabic"/>
                        </a:rPr>
                        <a:t>Karim is a wealthy international student from a French school in London attending Stanford University with two brothers who also attended Stanford.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2398">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We were surprised to find out that...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hildos Arabic"/>
                          <a:ea typeface="Childos Arabic"/>
                          <a:cs typeface="Childos Arabic"/>
                          <a:sym typeface="Childos Arabic"/>
                        </a:rPr>
                        <a:t>Karim’s main struggle was appealing to what he thought American universities wanted, especially with his limited exposure to formal resources or advice.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89726">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We wonder if this means...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a:solidFill>
                            <a:srgbClr val="000000"/>
                          </a:solidFill>
                          <a:latin typeface="Childos Arabic"/>
                          <a:ea typeface="Childos Arabic"/>
                          <a:cs typeface="Childos Arabic"/>
                          <a:sym typeface="Childos Arabic"/>
                        </a:rPr>
                        <a:t>Karim created a fabricated portrayal of themself to fit a certain cookie-cutter archetype of a student that he or his brothers believed was more likely to be accepted.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90996">
                <a:tc>
                  <a:txBody>
                    <a:bodyPr anchor="t" rtlCol="false"/>
                    <a:lstStyle/>
                    <a:p>
                      <a:pPr algn="ctr">
                        <a:lnSpc>
                          <a:spcPts val="3499"/>
                        </a:lnSpc>
                        <a:defRPr/>
                      </a:pPr>
                      <a:r>
                        <a:rPr lang="en-US" sz="2499">
                          <a:solidFill>
                            <a:srgbClr val="000000"/>
                          </a:solidFill>
                          <a:latin typeface="Childos Arabic"/>
                          <a:ea typeface="Childos Arabic"/>
                          <a:cs typeface="Childos Arabic"/>
                          <a:sym typeface="Childos Arabic"/>
                        </a:rPr>
                        <a:t>It would be game changing 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Childos Arabic"/>
                          <a:ea typeface="Childos Arabic"/>
                          <a:cs typeface="Childos Arabic"/>
                          <a:sym typeface="Childos Arabic"/>
                        </a:rPr>
                        <a:t>Help students navigate beyond superficial aspects of the college application process, convincing them that they need to convey themselves authentically without omitting their unique strengths and qualifications.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13" id="13"/>
          <p:cNvSpPr/>
          <p:nvPr/>
        </p:nvSpPr>
        <p:spPr>
          <a:xfrm flipH="false" flipV="false" rot="0">
            <a:off x="10585282" y="3512919"/>
            <a:ext cx="5951702" cy="6356958"/>
          </a:xfrm>
          <a:custGeom>
            <a:avLst/>
            <a:gdLst/>
            <a:ahLst/>
            <a:cxnLst/>
            <a:rect r="r" b="b" t="t" l="l"/>
            <a:pathLst>
              <a:path h="6356958" w="5951702">
                <a:moveTo>
                  <a:pt x="0" y="0"/>
                </a:moveTo>
                <a:lnTo>
                  <a:pt x="5951702" y="0"/>
                </a:lnTo>
                <a:lnTo>
                  <a:pt x="5951702" y="6356958"/>
                </a:lnTo>
                <a:lnTo>
                  <a:pt x="0" y="6356958"/>
                </a:lnTo>
                <a:lnTo>
                  <a:pt x="0" y="0"/>
                </a:lnTo>
                <a:close/>
              </a:path>
            </a:pathLst>
          </a:custGeom>
          <a:blipFill>
            <a:blip r:embed="rId4"/>
            <a:stretch>
              <a:fillRect l="0" t="0" r="0" b="0"/>
            </a:stretch>
          </a:blipFill>
        </p:spPr>
      </p:sp>
      <p:sp>
        <p:nvSpPr>
          <p:cNvPr name="TextBox 14" id="14"/>
          <p:cNvSpPr txBox="true"/>
          <p:nvPr/>
        </p:nvSpPr>
        <p:spPr>
          <a:xfrm rot="0">
            <a:off x="1028700" y="654152"/>
            <a:ext cx="16230600" cy="1151774"/>
          </a:xfrm>
          <a:prstGeom prst="rect">
            <a:avLst/>
          </a:prstGeom>
        </p:spPr>
        <p:txBody>
          <a:bodyPr anchor="t" rtlCol="false" tIns="0" lIns="0" bIns="0" rIns="0">
            <a:spAutoFit/>
          </a:bodyPr>
          <a:lstStyle/>
          <a:p>
            <a:pPr algn="ctr">
              <a:lnSpc>
                <a:spcPts val="8736"/>
              </a:lnSpc>
            </a:pPr>
            <a:r>
              <a:rPr lang="en-US" sz="8400">
                <a:solidFill>
                  <a:srgbClr val="442816"/>
                </a:solidFill>
                <a:latin typeface="Balmy"/>
                <a:ea typeface="Balmy"/>
                <a:cs typeface="Balmy"/>
                <a:sym typeface="Balmy"/>
              </a:rPr>
              <a:t>BRainstorm: intl student</a:t>
            </a:r>
          </a:p>
        </p:txBody>
      </p:sp>
      <p:sp>
        <p:nvSpPr>
          <p:cNvPr name="TextBox 15" id="15"/>
          <p:cNvSpPr txBox="true"/>
          <p:nvPr/>
        </p:nvSpPr>
        <p:spPr>
          <a:xfrm rot="0">
            <a:off x="742636" y="2673947"/>
            <a:ext cx="8063672" cy="620505"/>
          </a:xfrm>
          <a:prstGeom prst="rect">
            <a:avLst/>
          </a:prstGeom>
        </p:spPr>
        <p:txBody>
          <a:bodyPr anchor="t" rtlCol="false" tIns="0" lIns="0" bIns="0" rIns="0">
            <a:spAutoFit/>
          </a:bodyPr>
          <a:lstStyle/>
          <a:p>
            <a:pPr algn="ctr">
              <a:lnSpc>
                <a:spcPts val="4650"/>
              </a:lnSpc>
            </a:pPr>
            <a:r>
              <a:rPr lang="en-US" sz="4471">
                <a:solidFill>
                  <a:srgbClr val="442816"/>
                </a:solidFill>
                <a:latin typeface="Balmy"/>
                <a:ea typeface="Balmy"/>
                <a:cs typeface="Balmy"/>
                <a:sym typeface="Balmy"/>
              </a:rPr>
              <a:t>POV</a:t>
            </a:r>
          </a:p>
        </p:txBody>
      </p:sp>
      <p:sp>
        <p:nvSpPr>
          <p:cNvPr name="TextBox 16" id="16"/>
          <p:cNvSpPr txBox="true"/>
          <p:nvPr/>
        </p:nvSpPr>
        <p:spPr>
          <a:xfrm rot="0">
            <a:off x="9529296" y="2673947"/>
            <a:ext cx="8063672" cy="620505"/>
          </a:xfrm>
          <a:prstGeom prst="rect">
            <a:avLst/>
          </a:prstGeom>
        </p:spPr>
        <p:txBody>
          <a:bodyPr anchor="t" rtlCol="false" tIns="0" lIns="0" bIns="0" rIns="0">
            <a:spAutoFit/>
          </a:bodyPr>
          <a:lstStyle/>
          <a:p>
            <a:pPr algn="ctr">
              <a:lnSpc>
                <a:spcPts val="4650"/>
              </a:lnSpc>
            </a:pPr>
            <a:r>
              <a:rPr lang="en-US" sz="4471">
                <a:solidFill>
                  <a:srgbClr val="442816"/>
                </a:solidFill>
                <a:latin typeface="Balmy"/>
                <a:ea typeface="Balmy"/>
                <a:cs typeface="Balmy"/>
                <a:sym typeface="Balmy"/>
              </a:rPr>
              <a:t>HMW</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8967304"/>
            <a:ext cx="20854598" cy="4295913"/>
            <a:chOff x="0" y="0"/>
            <a:chExt cx="5492569" cy="1131434"/>
          </a:xfrm>
        </p:grpSpPr>
        <p:sp>
          <p:nvSpPr>
            <p:cNvPr name="Freeform 10" id="10"/>
            <p:cNvSpPr/>
            <p:nvPr/>
          </p:nvSpPr>
          <p:spPr>
            <a:xfrm flipH="false" flipV="false" rot="0">
              <a:off x="0" y="0"/>
              <a:ext cx="5492569" cy="1131434"/>
            </a:xfrm>
            <a:custGeom>
              <a:avLst/>
              <a:gdLst/>
              <a:ahLst/>
              <a:cxnLst/>
              <a:rect r="r" b="b" t="t" l="l"/>
              <a:pathLst>
                <a:path h="1131434" w="5492569">
                  <a:moveTo>
                    <a:pt x="0" y="0"/>
                  </a:moveTo>
                  <a:lnTo>
                    <a:pt x="5492569" y="0"/>
                  </a:lnTo>
                  <a:lnTo>
                    <a:pt x="5492569" y="1131434"/>
                  </a:lnTo>
                  <a:lnTo>
                    <a:pt x="0" y="1131434"/>
                  </a:lnTo>
                  <a:close/>
                </a:path>
              </a:pathLst>
            </a:custGeom>
            <a:solidFill>
              <a:srgbClr val="FCCE5D"/>
            </a:solidFill>
            <a:ln cap="sq">
              <a:noFill/>
              <a:prstDash val="solid"/>
              <a:miter/>
            </a:ln>
          </p:spPr>
        </p:sp>
        <p:sp>
          <p:nvSpPr>
            <p:cNvPr name="TextBox 11" id="11"/>
            <p:cNvSpPr txBox="true"/>
            <p:nvPr/>
          </p:nvSpPr>
          <p:spPr>
            <a:xfrm>
              <a:off x="0" y="-38100"/>
              <a:ext cx="5492569" cy="116953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803959" y="2452547"/>
            <a:ext cx="16680082" cy="4860359"/>
          </a:xfrm>
          <a:prstGeom prst="rect">
            <a:avLst/>
          </a:prstGeom>
        </p:spPr>
        <p:txBody>
          <a:bodyPr anchor="t" rtlCol="false" tIns="0" lIns="0" bIns="0" rIns="0">
            <a:spAutoFit/>
          </a:bodyPr>
          <a:lstStyle/>
          <a:p>
            <a:pPr algn="ctr">
              <a:lnSpc>
                <a:spcPts val="12321"/>
              </a:lnSpc>
            </a:pPr>
            <a:r>
              <a:rPr lang="en-US" sz="11847">
                <a:solidFill>
                  <a:srgbClr val="442816"/>
                </a:solidFill>
                <a:latin typeface="Childos Arabic"/>
                <a:ea typeface="Childos Arabic"/>
                <a:cs typeface="Childos Arabic"/>
                <a:sym typeface="Childos Arabic"/>
              </a:rPr>
              <a:t>Open line of communication between college admissions to high school students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aphicFrame>
        <p:nvGraphicFramePr>
          <p:cNvPr name="Table 8" id="8"/>
          <p:cNvGraphicFramePr>
            <a:graphicFrameLocks noGrp="true"/>
          </p:cNvGraphicFramePr>
          <p:nvPr/>
        </p:nvGraphicFramePr>
        <p:xfrm>
          <a:off x="740351" y="3164762"/>
          <a:ext cx="16807298" cy="5862572"/>
        </p:xfrm>
        <a:graphic>
          <a:graphicData uri="http://schemas.openxmlformats.org/drawingml/2006/table">
            <a:tbl>
              <a:tblPr/>
              <a:tblGrid>
                <a:gridCol w="5026618"/>
                <a:gridCol w="11780680"/>
              </a:tblGrid>
              <a:tr h="2067662">
                <a:tc>
                  <a:txBody>
                    <a:bodyPr anchor="t" rtlCol="false"/>
                    <a:lstStyle/>
                    <a:p>
                      <a:pPr algn="ctr">
                        <a:lnSpc>
                          <a:spcPts val="5179"/>
                        </a:lnSpc>
                        <a:defRPr/>
                      </a:pPr>
                      <a:r>
                        <a:rPr lang="en-US" sz="3699">
                          <a:solidFill>
                            <a:srgbClr val="000000"/>
                          </a:solidFill>
                          <a:latin typeface="Childos Arabic"/>
                          <a:ea typeface="Childos Arabic"/>
                          <a:cs typeface="Childos Arabic"/>
                          <a:sym typeface="Childos Arabic"/>
                        </a:rPr>
                        <a:t>Critical Assumption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619"/>
                        </a:lnSpc>
                        <a:defRPr/>
                      </a:pPr>
                      <a:r>
                        <a:rPr lang="en-US" sz="3299">
                          <a:solidFill>
                            <a:srgbClr val="000000"/>
                          </a:solidFill>
                          <a:latin typeface="Childos Arabic"/>
                          <a:ea typeface="Childos Arabic"/>
                          <a:cs typeface="Childos Arabic"/>
                          <a:sym typeface="Childos Arabic"/>
                        </a:rPr>
                        <a:t>Students care about programs specific to their interest, but are not really knowledgeable about them.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97455">
                <a:tc>
                  <a:txBody>
                    <a:bodyPr anchor="t" rtlCol="false"/>
                    <a:lstStyle/>
                    <a:p>
                      <a:pPr algn="ctr">
                        <a:lnSpc>
                          <a:spcPts val="5179"/>
                        </a:lnSpc>
                        <a:defRPr/>
                      </a:pPr>
                      <a:r>
                        <a:rPr lang="en-US" sz="3699">
                          <a:solidFill>
                            <a:srgbClr val="000000"/>
                          </a:solidFill>
                          <a:latin typeface="Childos Arabic"/>
                          <a:ea typeface="Childos Arabic"/>
                          <a:cs typeface="Childos Arabic"/>
                          <a:sym typeface="Childos Arabic"/>
                        </a:rPr>
                        <a:t>Experience Prototype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Childos Arabic"/>
                          <a:ea typeface="Childos Arabic"/>
                          <a:cs typeface="Childos Arabic"/>
                          <a:sym typeface="Childos Arabic"/>
                        </a:rPr>
                        <a:t>Rank factors by how important each one was to their decision in choosing a college &amp; by how easily they found information on it (Post-it notes).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97455">
                <a:tc>
                  <a:txBody>
                    <a:bodyPr anchor="t" rtlCol="false"/>
                    <a:lstStyle/>
                    <a:p>
                      <a:pPr algn="ctr">
                        <a:lnSpc>
                          <a:spcPts val="5179"/>
                        </a:lnSpc>
                        <a:defRPr/>
                      </a:pPr>
                      <a:r>
                        <a:rPr lang="en-US" sz="3699">
                          <a:solidFill>
                            <a:srgbClr val="000000"/>
                          </a:solidFill>
                          <a:latin typeface="Childos Arabic"/>
                          <a:ea typeface="Childos Arabic"/>
                          <a:cs typeface="Childos Arabic"/>
                          <a:sym typeface="Childos Arabic"/>
                        </a:rPr>
                        <a:t>Test Subject(s)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040"/>
                        </a:lnSpc>
                        <a:defRPr/>
                      </a:pPr>
                      <a:r>
                        <a:rPr lang="en-US" sz="3600">
                          <a:solidFill>
                            <a:srgbClr val="000000"/>
                          </a:solidFill>
                          <a:latin typeface="Childos Arabic"/>
                          <a:ea typeface="Childos Arabic"/>
                          <a:cs typeface="Childos Arabic"/>
                          <a:sym typeface="Childos Arabic"/>
                        </a:rPr>
                        <a:t>Stanford student. Recruited from a mutual friend. Relevant because they applied to multiple universities.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2674608" y="1058174"/>
            <a:ext cx="12938784"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prototype 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sp>
        <p:nvSpPr>
          <p:cNvPr name="Freeform 2" id="2"/>
          <p:cNvSpPr/>
          <p:nvPr/>
        </p:nvSpPr>
        <p:spPr>
          <a:xfrm flipH="false" flipV="false" rot="0">
            <a:off x="496367" y="2563594"/>
            <a:ext cx="11301259" cy="5368098"/>
          </a:xfrm>
          <a:custGeom>
            <a:avLst/>
            <a:gdLst/>
            <a:ahLst/>
            <a:cxnLst/>
            <a:rect r="r" b="b" t="t" l="l"/>
            <a:pathLst>
              <a:path h="5368098" w="11301259">
                <a:moveTo>
                  <a:pt x="0" y="0"/>
                </a:moveTo>
                <a:lnTo>
                  <a:pt x="11301259" y="0"/>
                </a:lnTo>
                <a:lnTo>
                  <a:pt x="11301259" y="5368098"/>
                </a:lnTo>
                <a:lnTo>
                  <a:pt x="0" y="5368098"/>
                </a:lnTo>
                <a:lnTo>
                  <a:pt x="0" y="0"/>
                </a:lnTo>
                <a:close/>
              </a:path>
            </a:pathLst>
          </a:custGeom>
          <a:blipFill>
            <a:blip r:embed="rId2"/>
            <a:stretch>
              <a:fillRect l="0" t="0" r="0" b="0"/>
            </a:stretch>
          </a:blipFill>
        </p:spPr>
      </p:sp>
      <p:sp>
        <p:nvSpPr>
          <p:cNvPr name="Freeform 3" id="3"/>
          <p:cNvSpPr/>
          <p:nvPr/>
        </p:nvSpPr>
        <p:spPr>
          <a:xfrm flipH="false" flipV="false" rot="0">
            <a:off x="12893004" y="1965021"/>
            <a:ext cx="4767719" cy="6356958"/>
          </a:xfrm>
          <a:custGeom>
            <a:avLst/>
            <a:gdLst/>
            <a:ahLst/>
            <a:cxnLst/>
            <a:rect r="r" b="b" t="t" l="l"/>
            <a:pathLst>
              <a:path h="6356958" w="4767719">
                <a:moveTo>
                  <a:pt x="0" y="0"/>
                </a:moveTo>
                <a:lnTo>
                  <a:pt x="4767719" y="0"/>
                </a:lnTo>
                <a:lnTo>
                  <a:pt x="4767719" y="6356958"/>
                </a:lnTo>
                <a:lnTo>
                  <a:pt x="0" y="6356958"/>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2236607" y="3816773"/>
            <a:ext cx="4800261" cy="480026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E5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5746245" y="-387378"/>
            <a:ext cx="13787757" cy="11061757"/>
            <a:chOff x="0" y="0"/>
            <a:chExt cx="18383676" cy="14749009"/>
          </a:xfrm>
        </p:grpSpPr>
        <p:sp>
          <p:nvSpPr>
            <p:cNvPr name="Freeform 6" id="6"/>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0">
            <a:off x="2882496" y="4824475"/>
            <a:ext cx="3508483" cy="2784858"/>
          </a:xfrm>
          <a:custGeom>
            <a:avLst/>
            <a:gdLst/>
            <a:ahLst/>
            <a:cxnLst/>
            <a:rect r="r" b="b" t="t" l="l"/>
            <a:pathLst>
              <a:path h="2784858" w="3508483">
                <a:moveTo>
                  <a:pt x="0" y="0"/>
                </a:moveTo>
                <a:lnTo>
                  <a:pt x="3508483" y="0"/>
                </a:lnTo>
                <a:lnTo>
                  <a:pt x="3508483" y="2784858"/>
                </a:lnTo>
                <a:lnTo>
                  <a:pt x="0" y="27848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782689" y="1181100"/>
            <a:ext cx="7708096"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REFLECTION</a:t>
            </a:r>
          </a:p>
        </p:txBody>
      </p:sp>
      <p:sp>
        <p:nvSpPr>
          <p:cNvPr name="TextBox 12" id="12"/>
          <p:cNvSpPr txBox="true"/>
          <p:nvPr/>
        </p:nvSpPr>
        <p:spPr>
          <a:xfrm rot="0">
            <a:off x="8309873" y="2752219"/>
            <a:ext cx="8660501" cy="664019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442816"/>
                </a:solidFill>
                <a:latin typeface="Childos Arabic"/>
                <a:ea typeface="Childos Arabic"/>
                <a:cs typeface="Childos Arabic"/>
                <a:sym typeface="Childos Arabic"/>
              </a:rPr>
              <a:t>What worked:</a:t>
            </a:r>
          </a:p>
          <a:p>
            <a:pPr algn="l" marL="949959" indent="-316653" lvl="2">
              <a:lnSpc>
                <a:spcPts val="3079"/>
              </a:lnSpc>
              <a:buFont typeface="Arial"/>
              <a:buChar char="⚬"/>
            </a:pPr>
            <a:r>
              <a:rPr lang="en-US" sz="2199">
                <a:solidFill>
                  <a:srgbClr val="442816"/>
                </a:solidFill>
                <a:latin typeface="Childos Arabic"/>
                <a:ea typeface="Childos Arabic"/>
                <a:cs typeface="Childos Arabic"/>
                <a:sym typeface="Childos Arabic"/>
              </a:rPr>
              <a:t>Student expressed they did consider academic programs.</a:t>
            </a:r>
          </a:p>
          <a:p>
            <a:pPr algn="l" marL="949959" indent="-316653" lvl="2">
              <a:lnSpc>
                <a:spcPts val="3079"/>
              </a:lnSpc>
              <a:buFont typeface="Arial"/>
              <a:buChar char="⚬"/>
            </a:pPr>
            <a:r>
              <a:rPr lang="en-US" sz="2199">
                <a:solidFill>
                  <a:srgbClr val="442816"/>
                </a:solidFill>
                <a:latin typeface="Childos Arabic"/>
                <a:ea typeface="Childos Arabic"/>
                <a:cs typeface="Childos Arabic"/>
                <a:sym typeface="Childos Arabic"/>
              </a:rPr>
              <a:t>Students were engaged and personally reflected on what they valued.</a:t>
            </a:r>
          </a:p>
          <a:p>
            <a:pPr algn="l" marL="474979" indent="-237490" lvl="1">
              <a:lnSpc>
                <a:spcPts val="3079"/>
              </a:lnSpc>
              <a:buFont typeface="Arial"/>
              <a:buChar char="•"/>
            </a:pPr>
            <a:r>
              <a:rPr lang="en-US" sz="2199">
                <a:solidFill>
                  <a:srgbClr val="442816"/>
                </a:solidFill>
                <a:latin typeface="Childos Arabic"/>
                <a:ea typeface="Childos Arabic"/>
                <a:cs typeface="Childos Arabic"/>
                <a:sym typeface="Childos Arabic"/>
              </a:rPr>
              <a:t>What didn’t work:</a:t>
            </a:r>
          </a:p>
          <a:p>
            <a:pPr algn="l" marL="949959" indent="-316653" lvl="2">
              <a:lnSpc>
                <a:spcPts val="3079"/>
              </a:lnSpc>
              <a:buFont typeface="Arial"/>
              <a:buChar char="⚬"/>
            </a:pPr>
            <a:r>
              <a:rPr lang="en-US" sz="2199">
                <a:solidFill>
                  <a:srgbClr val="442816"/>
                </a:solidFill>
                <a:latin typeface="Childos Arabic"/>
                <a:ea typeface="Childos Arabic"/>
                <a:cs typeface="Childos Arabic"/>
                <a:sym typeface="Childos Arabic"/>
              </a:rPr>
              <a:t>For smaller schools, it was harder to find information on how their programs are different/unique.</a:t>
            </a:r>
          </a:p>
          <a:p>
            <a:pPr algn="l" marL="949959" indent="-316653" lvl="2">
              <a:lnSpc>
                <a:spcPts val="3079"/>
              </a:lnSpc>
              <a:buFont typeface="Arial"/>
              <a:buChar char="⚬"/>
            </a:pPr>
            <a:r>
              <a:rPr lang="en-US" sz="2199">
                <a:solidFill>
                  <a:srgbClr val="442816"/>
                </a:solidFill>
                <a:latin typeface="Childos Arabic"/>
                <a:ea typeface="Childos Arabic"/>
                <a:cs typeface="Childos Arabic"/>
                <a:sym typeface="Childos Arabic"/>
              </a:rPr>
              <a:t>S</a:t>
            </a:r>
            <a:r>
              <a:rPr lang="en-US" sz="2199">
                <a:solidFill>
                  <a:srgbClr val="442816"/>
                </a:solidFill>
                <a:latin typeface="Childos Arabic"/>
                <a:ea typeface="Childos Arabic"/>
                <a:cs typeface="Childos Arabic"/>
                <a:sym typeface="Childos Arabic"/>
              </a:rPr>
              <a:t>tudent expressed it was harder to find information about programs at smaller colleges, but they did not consider this to be a big problem.</a:t>
            </a:r>
          </a:p>
          <a:p>
            <a:pPr algn="l" marL="949959" indent="-316653" lvl="2">
              <a:lnSpc>
                <a:spcPts val="3079"/>
              </a:lnSpc>
              <a:buFont typeface="Arial"/>
              <a:buChar char="⚬"/>
            </a:pPr>
            <a:r>
              <a:rPr lang="en-US" sz="2199">
                <a:solidFill>
                  <a:srgbClr val="442816"/>
                </a:solidFill>
                <a:latin typeface="Childos Arabic"/>
                <a:ea typeface="Childos Arabic"/>
                <a:cs typeface="Childos Arabic"/>
                <a:sym typeface="Childos Arabic"/>
              </a:rPr>
              <a:t>They ranked it based on what they thought colleges wanted.</a:t>
            </a:r>
          </a:p>
          <a:p>
            <a:pPr algn="l" marL="474979" indent="-237490" lvl="1">
              <a:lnSpc>
                <a:spcPts val="3079"/>
              </a:lnSpc>
              <a:buFont typeface="Arial"/>
              <a:buChar char="•"/>
            </a:pPr>
            <a:r>
              <a:rPr lang="en-US" sz="2199">
                <a:solidFill>
                  <a:srgbClr val="442816"/>
                </a:solidFill>
                <a:latin typeface="Childos Arabic"/>
                <a:ea typeface="Childos Arabic"/>
                <a:cs typeface="Childos Arabic"/>
                <a:sym typeface="Childos Arabic"/>
              </a:rPr>
              <a:t>Implications:</a:t>
            </a:r>
          </a:p>
          <a:p>
            <a:pPr algn="l" marL="949959" indent="-316653" lvl="2">
              <a:lnSpc>
                <a:spcPts val="3079"/>
              </a:lnSpc>
              <a:buFont typeface="Arial"/>
              <a:buChar char="⚬"/>
            </a:pPr>
            <a:r>
              <a:rPr lang="en-US" sz="2199">
                <a:solidFill>
                  <a:srgbClr val="442816"/>
                </a:solidFill>
                <a:latin typeface="Childos Arabic"/>
                <a:ea typeface="Childos Arabic"/>
                <a:cs typeface="Childos Arabic"/>
                <a:sym typeface="Childos Arabic"/>
              </a:rPr>
              <a:t>This direction is NOT the most suitable, seeing a notable number of international students overweigh college brand name.</a:t>
            </a:r>
          </a:p>
          <a:p>
            <a:pPr algn="l" marL="949959" indent="-316653" lvl="2">
              <a:lnSpc>
                <a:spcPts val="3079"/>
              </a:lnSpc>
              <a:buFont typeface="Arial"/>
              <a:buChar char="⚬"/>
            </a:pPr>
            <a:r>
              <a:rPr lang="en-US" sz="2199">
                <a:solidFill>
                  <a:srgbClr val="442816"/>
                </a:solidFill>
                <a:latin typeface="Childos Arabic"/>
                <a:ea typeface="Childos Arabic"/>
                <a:cs typeface="Childos Arabic"/>
                <a:sym typeface="Childos Arabic"/>
              </a:rPr>
              <a:t>I</a:t>
            </a:r>
            <a:r>
              <a:rPr lang="en-US" sz="2199">
                <a:solidFill>
                  <a:srgbClr val="442816"/>
                </a:solidFill>
                <a:latin typeface="Childos Arabic"/>
                <a:ea typeface="Childos Arabic"/>
                <a:cs typeface="Childos Arabic"/>
                <a:sym typeface="Childos Arabic"/>
              </a:rPr>
              <a:t>nformation accessibility of smaller schools/programs is not something they are concerned with.</a:t>
            </a:r>
          </a:p>
          <a:p>
            <a:pPr algn="l" marL="949959" indent="-316653" lvl="2">
              <a:lnSpc>
                <a:spcPts val="3079"/>
              </a:lnSpc>
              <a:spcBef>
                <a:spcPct val="0"/>
              </a:spcBef>
              <a:buFont typeface="Arial"/>
              <a:buChar char="⚬"/>
            </a:pPr>
            <a:r>
              <a:rPr lang="en-US" sz="2199">
                <a:solidFill>
                  <a:srgbClr val="442816"/>
                </a:solidFill>
                <a:latin typeface="Childos Arabic"/>
                <a:ea typeface="Childos Arabic"/>
                <a:cs typeface="Childos Arabic"/>
                <a:sym typeface="Childos Arabic"/>
              </a:rPr>
              <a:t>The assumption was NOT applicable.</a:t>
            </a:r>
          </a:p>
        </p:txBody>
      </p:sp>
      <p:grpSp>
        <p:nvGrpSpPr>
          <p:cNvPr name="Group 13" id="13"/>
          <p:cNvGrpSpPr/>
          <p:nvPr/>
        </p:nvGrpSpPr>
        <p:grpSpPr>
          <a:xfrm rot="0">
            <a:off x="-7860129" y="0"/>
            <a:ext cx="13787757" cy="11061757"/>
            <a:chOff x="0" y="0"/>
            <a:chExt cx="18383676" cy="14749009"/>
          </a:xfrm>
        </p:grpSpPr>
        <p:sp>
          <p:nvSpPr>
            <p:cNvPr name="Freeform 14" id="14"/>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67882" y="5582877"/>
            <a:ext cx="6795509" cy="5478879"/>
          </a:xfrm>
          <a:custGeom>
            <a:avLst/>
            <a:gdLst/>
            <a:ahLst/>
            <a:cxnLst/>
            <a:rect r="r" b="b" t="t" l="l"/>
            <a:pathLst>
              <a:path h="5478879" w="6795509">
                <a:moveTo>
                  <a:pt x="0" y="0"/>
                </a:moveTo>
                <a:lnTo>
                  <a:pt x="6795510" y="0"/>
                </a:lnTo>
                <a:lnTo>
                  <a:pt x="6795510" y="5478880"/>
                </a:lnTo>
                <a:lnTo>
                  <a:pt x="0" y="547888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42271" y="3522056"/>
            <a:ext cx="4800261" cy="48002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E5D"/>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5746245" y="-387378"/>
            <a:ext cx="13787757" cy="11061757"/>
            <a:chOff x="0" y="0"/>
            <a:chExt cx="18383676" cy="14749009"/>
          </a:xfrm>
        </p:grpSpPr>
        <p:sp>
          <p:nvSpPr>
            <p:cNvPr name="Freeform 7" id="7"/>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11" id="11"/>
          <p:cNvSpPr txBox="true"/>
          <p:nvPr/>
        </p:nvSpPr>
        <p:spPr>
          <a:xfrm rot="0">
            <a:off x="782689" y="1181100"/>
            <a:ext cx="7708096"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Ethics</a:t>
            </a:r>
          </a:p>
        </p:txBody>
      </p:sp>
      <p:sp>
        <p:nvSpPr>
          <p:cNvPr name="TextBox 12" id="12"/>
          <p:cNvSpPr txBox="true"/>
          <p:nvPr/>
        </p:nvSpPr>
        <p:spPr>
          <a:xfrm rot="0">
            <a:off x="8490785" y="3819503"/>
            <a:ext cx="8475800" cy="4286184"/>
          </a:xfrm>
          <a:prstGeom prst="rect">
            <a:avLst/>
          </a:prstGeom>
        </p:spPr>
        <p:txBody>
          <a:bodyPr anchor="t" rtlCol="false" tIns="0" lIns="0" bIns="0" rIns="0">
            <a:spAutoFit/>
          </a:bodyPr>
          <a:lstStyle/>
          <a:p>
            <a:pPr algn="l" marL="749853" indent="-374926" lvl="1">
              <a:lnSpc>
                <a:spcPts val="4862"/>
              </a:lnSpc>
              <a:buFont typeface="Arial"/>
              <a:buChar char="•"/>
            </a:pPr>
            <a:r>
              <a:rPr lang="en-US" sz="3473">
                <a:solidFill>
                  <a:srgbClr val="442816"/>
                </a:solidFill>
                <a:latin typeface="Childos Arabic Light"/>
                <a:ea typeface="Childos Arabic Light"/>
                <a:cs typeface="Childos Arabic Light"/>
                <a:sym typeface="Childos Arabic Light"/>
              </a:rPr>
              <a:t>Leaves out students interested in smaller schools.</a:t>
            </a:r>
          </a:p>
          <a:p>
            <a:pPr algn="l" marL="749853" indent="-374926" lvl="1">
              <a:lnSpc>
                <a:spcPts val="4862"/>
              </a:lnSpc>
              <a:buFont typeface="Arial"/>
              <a:buChar char="•"/>
            </a:pPr>
            <a:r>
              <a:rPr lang="en-US" sz="3473">
                <a:solidFill>
                  <a:srgbClr val="442816"/>
                </a:solidFill>
                <a:latin typeface="Childos Arabic Light"/>
                <a:ea typeface="Childos Arabic Light"/>
                <a:cs typeface="Childos Arabic Light"/>
                <a:sym typeface="Childos Arabic Light"/>
              </a:rPr>
              <a:t>Heavily considers wealthier, very-ambitious college students.</a:t>
            </a:r>
          </a:p>
          <a:p>
            <a:pPr algn="l" marL="749853" indent="-374926" lvl="1">
              <a:lnSpc>
                <a:spcPts val="4862"/>
              </a:lnSpc>
              <a:buFont typeface="Arial"/>
              <a:buChar char="•"/>
            </a:pPr>
            <a:r>
              <a:rPr lang="en-US" sz="3473">
                <a:solidFill>
                  <a:srgbClr val="442816"/>
                </a:solidFill>
                <a:latin typeface="Childos Arabic Light"/>
                <a:ea typeface="Childos Arabic Light"/>
                <a:cs typeface="Childos Arabic Light"/>
                <a:sym typeface="Childos Arabic Light"/>
              </a:rPr>
              <a:t>Limited scope in terms of how much information we could choose to include certain factors in the application process. </a:t>
            </a:r>
          </a:p>
        </p:txBody>
      </p:sp>
      <p:sp>
        <p:nvSpPr>
          <p:cNvPr name="Freeform 13" id="13"/>
          <p:cNvSpPr/>
          <p:nvPr/>
        </p:nvSpPr>
        <p:spPr>
          <a:xfrm flipH="false" flipV="false" rot="0">
            <a:off x="-867882" y="0"/>
            <a:ext cx="6795509" cy="5478879"/>
          </a:xfrm>
          <a:custGeom>
            <a:avLst/>
            <a:gdLst/>
            <a:ahLst/>
            <a:cxnLst/>
            <a:rect r="r" b="b" t="t" l="l"/>
            <a:pathLst>
              <a:path h="5478879" w="6795509">
                <a:moveTo>
                  <a:pt x="0" y="0"/>
                </a:moveTo>
                <a:lnTo>
                  <a:pt x="6795510" y="0"/>
                </a:lnTo>
                <a:lnTo>
                  <a:pt x="6795510" y="5478879"/>
                </a:lnTo>
                <a:lnTo>
                  <a:pt x="0" y="5478879"/>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3047488" y="4609572"/>
            <a:ext cx="3178499" cy="3214664"/>
          </a:xfrm>
          <a:custGeom>
            <a:avLst/>
            <a:gdLst/>
            <a:ahLst/>
            <a:cxnLst/>
            <a:rect r="r" b="b" t="t" l="l"/>
            <a:pathLst>
              <a:path h="3214664" w="3178499">
                <a:moveTo>
                  <a:pt x="0" y="0"/>
                </a:moveTo>
                <a:lnTo>
                  <a:pt x="3178498" y="0"/>
                </a:lnTo>
                <a:lnTo>
                  <a:pt x="3178498" y="3214664"/>
                </a:lnTo>
                <a:lnTo>
                  <a:pt x="0" y="32146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1666590"/>
            <a:ext cx="5493463" cy="13620180"/>
            <a:chOff x="0" y="0"/>
            <a:chExt cx="1446838" cy="3587208"/>
          </a:xfrm>
        </p:grpSpPr>
        <p:sp>
          <p:nvSpPr>
            <p:cNvPr name="Freeform 10" id="10"/>
            <p:cNvSpPr/>
            <p:nvPr/>
          </p:nvSpPr>
          <p:spPr>
            <a:xfrm flipH="false" flipV="false" rot="0">
              <a:off x="0" y="0"/>
              <a:ext cx="1446838" cy="3587208"/>
            </a:xfrm>
            <a:custGeom>
              <a:avLst/>
              <a:gdLst/>
              <a:ahLst/>
              <a:cxnLst/>
              <a:rect r="r" b="b" t="t" l="l"/>
              <a:pathLst>
                <a:path h="3587208" w="1446838">
                  <a:moveTo>
                    <a:pt x="0" y="0"/>
                  </a:moveTo>
                  <a:lnTo>
                    <a:pt x="1446838" y="0"/>
                  </a:lnTo>
                  <a:lnTo>
                    <a:pt x="1446838" y="3587208"/>
                  </a:lnTo>
                  <a:lnTo>
                    <a:pt x="0" y="3587208"/>
                  </a:lnTo>
                  <a:close/>
                </a:path>
              </a:pathLst>
            </a:custGeom>
            <a:solidFill>
              <a:srgbClr val="FCCE5D"/>
            </a:solidFill>
            <a:ln cap="sq">
              <a:noFill/>
              <a:prstDash val="solid"/>
              <a:miter/>
            </a:ln>
          </p:spPr>
        </p:sp>
        <p:sp>
          <p:nvSpPr>
            <p:cNvPr name="TextBox 11" id="11"/>
            <p:cNvSpPr txBox="true"/>
            <p:nvPr/>
          </p:nvSpPr>
          <p:spPr>
            <a:xfrm>
              <a:off x="0" y="-38100"/>
              <a:ext cx="1446838" cy="362530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036904" y="-356962"/>
            <a:ext cx="346521" cy="11000925"/>
            <a:chOff x="0" y="0"/>
            <a:chExt cx="462027" cy="14667900"/>
          </a:xfrm>
        </p:grpSpPr>
        <p:sp>
          <p:nvSpPr>
            <p:cNvPr name="Freeform 13" id="13"/>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2717161" y="11488711"/>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1283299" y="321583"/>
            <a:ext cx="5783925" cy="6489677"/>
          </a:xfrm>
          <a:custGeom>
            <a:avLst/>
            <a:gdLst/>
            <a:ahLst/>
            <a:cxnLst/>
            <a:rect r="r" b="b" t="t" l="l"/>
            <a:pathLst>
              <a:path h="6489677" w="5783925">
                <a:moveTo>
                  <a:pt x="0" y="0"/>
                </a:moveTo>
                <a:lnTo>
                  <a:pt x="5783925" y="0"/>
                </a:lnTo>
                <a:lnTo>
                  <a:pt x="5783925" y="6489677"/>
                </a:lnTo>
                <a:lnTo>
                  <a:pt x="0" y="64896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811833" y="6243056"/>
            <a:ext cx="8848737" cy="4789379"/>
          </a:xfrm>
          <a:custGeom>
            <a:avLst/>
            <a:gdLst/>
            <a:ahLst/>
            <a:cxnLst/>
            <a:rect r="r" b="b" t="t" l="l"/>
            <a:pathLst>
              <a:path h="4789379" w="8848737">
                <a:moveTo>
                  <a:pt x="0" y="0"/>
                </a:moveTo>
                <a:lnTo>
                  <a:pt x="8848737" y="0"/>
                </a:lnTo>
                <a:lnTo>
                  <a:pt x="8848737" y="4789379"/>
                </a:lnTo>
                <a:lnTo>
                  <a:pt x="0" y="47893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5369729" y="1652750"/>
            <a:ext cx="11758705" cy="1633239"/>
          </a:xfrm>
          <a:prstGeom prst="rect">
            <a:avLst/>
          </a:prstGeom>
        </p:spPr>
        <p:txBody>
          <a:bodyPr anchor="t" rtlCol="false" tIns="0" lIns="0" bIns="0" rIns="0">
            <a:spAutoFit/>
          </a:bodyPr>
          <a:lstStyle/>
          <a:p>
            <a:pPr algn="ctr">
              <a:lnSpc>
                <a:spcPts val="12321"/>
              </a:lnSpc>
            </a:pPr>
            <a:r>
              <a:rPr lang="en-US" sz="11847">
                <a:solidFill>
                  <a:srgbClr val="442816"/>
                </a:solidFill>
                <a:latin typeface="Balmy"/>
                <a:ea typeface="Balmy"/>
                <a:cs typeface="Balmy"/>
                <a:sym typeface="Balmy"/>
              </a:rPr>
              <a:t>WE WILL COVER...</a:t>
            </a:r>
          </a:p>
        </p:txBody>
      </p:sp>
      <p:grpSp>
        <p:nvGrpSpPr>
          <p:cNvPr name="Group 19" id="19"/>
          <p:cNvGrpSpPr/>
          <p:nvPr/>
        </p:nvGrpSpPr>
        <p:grpSpPr>
          <a:xfrm rot="0">
            <a:off x="5738305" y="4242275"/>
            <a:ext cx="10267278" cy="1030030"/>
            <a:chOff x="0" y="0"/>
            <a:chExt cx="13689704" cy="1373373"/>
          </a:xfrm>
        </p:grpSpPr>
        <p:sp>
          <p:nvSpPr>
            <p:cNvPr name="TextBox 20" id="20"/>
            <p:cNvSpPr txBox="true"/>
            <p:nvPr/>
          </p:nvSpPr>
          <p:spPr>
            <a:xfrm rot="0">
              <a:off x="2025668" y="208034"/>
              <a:ext cx="11664036" cy="630562"/>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The team &amp; topic </a:t>
              </a:r>
            </a:p>
          </p:txBody>
        </p:sp>
        <p:sp>
          <p:nvSpPr>
            <p:cNvPr name="TextBox 21" id="21"/>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01</a:t>
              </a:r>
            </a:p>
          </p:txBody>
        </p:sp>
      </p:grpSp>
      <p:grpSp>
        <p:nvGrpSpPr>
          <p:cNvPr name="Group 22" id="22"/>
          <p:cNvGrpSpPr/>
          <p:nvPr/>
        </p:nvGrpSpPr>
        <p:grpSpPr>
          <a:xfrm rot="0">
            <a:off x="5738305" y="5364088"/>
            <a:ext cx="10267278" cy="1030030"/>
            <a:chOff x="0" y="0"/>
            <a:chExt cx="13689704" cy="1373373"/>
          </a:xfrm>
        </p:grpSpPr>
        <p:sp>
          <p:nvSpPr>
            <p:cNvPr name="TextBox 23" id="23"/>
            <p:cNvSpPr txBox="true"/>
            <p:nvPr/>
          </p:nvSpPr>
          <p:spPr>
            <a:xfrm rot="0">
              <a:off x="2025668" y="208034"/>
              <a:ext cx="11664036" cy="630562"/>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Additional Needfinding</a:t>
              </a:r>
            </a:p>
          </p:txBody>
        </p:sp>
        <p:sp>
          <p:nvSpPr>
            <p:cNvPr name="TextBox 24" id="24"/>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02</a:t>
              </a:r>
            </a:p>
          </p:txBody>
        </p:sp>
      </p:grpSp>
      <p:grpSp>
        <p:nvGrpSpPr>
          <p:cNvPr name="Group 25" id="25"/>
          <p:cNvGrpSpPr/>
          <p:nvPr/>
        </p:nvGrpSpPr>
        <p:grpSpPr>
          <a:xfrm rot="0">
            <a:off x="5738305" y="6485902"/>
            <a:ext cx="10267278" cy="1030030"/>
            <a:chOff x="0" y="0"/>
            <a:chExt cx="13689704" cy="1373373"/>
          </a:xfrm>
        </p:grpSpPr>
        <p:sp>
          <p:nvSpPr>
            <p:cNvPr name="TextBox 26" id="26"/>
            <p:cNvSpPr txBox="true"/>
            <p:nvPr/>
          </p:nvSpPr>
          <p:spPr>
            <a:xfrm rot="0">
              <a:off x="2025668" y="208034"/>
              <a:ext cx="11664036" cy="62456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POVs</a:t>
              </a:r>
            </a:p>
          </p:txBody>
        </p:sp>
        <p:sp>
          <p:nvSpPr>
            <p:cNvPr name="TextBox 27" id="27"/>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03</a:t>
              </a:r>
            </a:p>
          </p:txBody>
        </p:sp>
      </p:grpSp>
      <p:grpSp>
        <p:nvGrpSpPr>
          <p:cNvPr name="Group 28" id="28"/>
          <p:cNvGrpSpPr/>
          <p:nvPr/>
        </p:nvGrpSpPr>
        <p:grpSpPr>
          <a:xfrm rot="0">
            <a:off x="5738305" y="7607715"/>
            <a:ext cx="10267278" cy="1030030"/>
            <a:chOff x="0" y="0"/>
            <a:chExt cx="13689704" cy="1373373"/>
          </a:xfrm>
        </p:grpSpPr>
        <p:sp>
          <p:nvSpPr>
            <p:cNvPr name="TextBox 29" id="29"/>
            <p:cNvSpPr txBox="true"/>
            <p:nvPr/>
          </p:nvSpPr>
          <p:spPr>
            <a:xfrm rot="0">
              <a:off x="2025668" y="208034"/>
              <a:ext cx="11664036" cy="62456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HWMs </a:t>
              </a:r>
            </a:p>
          </p:txBody>
        </p:sp>
        <p:sp>
          <p:nvSpPr>
            <p:cNvPr name="TextBox 30" id="30"/>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04</a:t>
              </a:r>
            </a:p>
          </p:txBody>
        </p:sp>
      </p:grpSp>
      <p:grpSp>
        <p:nvGrpSpPr>
          <p:cNvPr name="Group 31" id="31"/>
          <p:cNvGrpSpPr/>
          <p:nvPr/>
        </p:nvGrpSpPr>
        <p:grpSpPr>
          <a:xfrm rot="0">
            <a:off x="12526883" y="4284700"/>
            <a:ext cx="10267278" cy="1030030"/>
            <a:chOff x="0" y="0"/>
            <a:chExt cx="13689704" cy="1373373"/>
          </a:xfrm>
        </p:grpSpPr>
        <p:sp>
          <p:nvSpPr>
            <p:cNvPr name="TextBox 32" id="32"/>
            <p:cNvSpPr txBox="true"/>
            <p:nvPr/>
          </p:nvSpPr>
          <p:spPr>
            <a:xfrm rot="0">
              <a:off x="2025668" y="208034"/>
              <a:ext cx="11664036" cy="62456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Light"/>
                  <a:ea typeface="Childos Arabic Light"/>
                  <a:cs typeface="Childos Arabic Light"/>
                  <a:sym typeface="Childos Arabic Light"/>
                </a:rPr>
                <a:t>Solutions</a:t>
              </a:r>
            </a:p>
          </p:txBody>
        </p:sp>
        <p:sp>
          <p:nvSpPr>
            <p:cNvPr name="TextBox 33" id="33"/>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05</a:t>
              </a:r>
            </a:p>
          </p:txBody>
        </p:sp>
      </p:grpSp>
      <p:grpSp>
        <p:nvGrpSpPr>
          <p:cNvPr name="Group 34" id="34"/>
          <p:cNvGrpSpPr/>
          <p:nvPr/>
        </p:nvGrpSpPr>
        <p:grpSpPr>
          <a:xfrm rot="0">
            <a:off x="12526883" y="5406513"/>
            <a:ext cx="10267278" cy="1030030"/>
            <a:chOff x="0" y="0"/>
            <a:chExt cx="13689704" cy="1373373"/>
          </a:xfrm>
        </p:grpSpPr>
        <p:sp>
          <p:nvSpPr>
            <p:cNvPr name="TextBox 35" id="35"/>
            <p:cNvSpPr txBox="true"/>
            <p:nvPr/>
          </p:nvSpPr>
          <p:spPr>
            <a:xfrm rot="0">
              <a:off x="2025668" y="208034"/>
              <a:ext cx="11664036" cy="62456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Light"/>
                  <a:ea typeface="Childos Arabic Light"/>
                  <a:cs typeface="Childos Arabic Light"/>
                  <a:sym typeface="Childos Arabic Light"/>
                </a:rPr>
                <a:t>Prototypes</a:t>
              </a:r>
            </a:p>
          </p:txBody>
        </p:sp>
        <p:sp>
          <p:nvSpPr>
            <p:cNvPr name="TextBox 36" id="36"/>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06</a:t>
              </a:r>
            </a:p>
          </p:txBody>
        </p:sp>
      </p:grpSp>
      <p:grpSp>
        <p:nvGrpSpPr>
          <p:cNvPr name="Group 37" id="37"/>
          <p:cNvGrpSpPr/>
          <p:nvPr/>
        </p:nvGrpSpPr>
        <p:grpSpPr>
          <a:xfrm rot="0">
            <a:off x="12526883" y="6531793"/>
            <a:ext cx="10267278" cy="1030030"/>
            <a:chOff x="0" y="0"/>
            <a:chExt cx="13689704" cy="1373373"/>
          </a:xfrm>
        </p:grpSpPr>
        <p:sp>
          <p:nvSpPr>
            <p:cNvPr name="TextBox 38" id="38"/>
            <p:cNvSpPr txBox="true"/>
            <p:nvPr/>
          </p:nvSpPr>
          <p:spPr>
            <a:xfrm rot="0">
              <a:off x="2025668" y="208034"/>
              <a:ext cx="11664036" cy="62456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Light"/>
                  <a:ea typeface="Childos Arabic Light"/>
                  <a:cs typeface="Childos Arabic Light"/>
                  <a:sym typeface="Childos Arabic Light"/>
                </a:rPr>
                <a:t>Summary</a:t>
              </a:r>
            </a:p>
          </p:txBody>
        </p:sp>
        <p:sp>
          <p:nvSpPr>
            <p:cNvPr name="TextBox 39" id="39"/>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07</a:t>
              </a:r>
            </a:p>
          </p:txBody>
        </p:sp>
      </p:grpSp>
      <p:grpSp>
        <p:nvGrpSpPr>
          <p:cNvPr name="Group 40" id="40"/>
          <p:cNvGrpSpPr/>
          <p:nvPr/>
        </p:nvGrpSpPr>
        <p:grpSpPr>
          <a:xfrm rot="0">
            <a:off x="12526883" y="7657074"/>
            <a:ext cx="10267278" cy="1030030"/>
            <a:chOff x="0" y="0"/>
            <a:chExt cx="13689704" cy="1373373"/>
          </a:xfrm>
        </p:grpSpPr>
        <p:sp>
          <p:nvSpPr>
            <p:cNvPr name="TextBox 41" id="41"/>
            <p:cNvSpPr txBox="true"/>
            <p:nvPr/>
          </p:nvSpPr>
          <p:spPr>
            <a:xfrm rot="0">
              <a:off x="2025668" y="208034"/>
              <a:ext cx="11664036" cy="62456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Light"/>
                  <a:ea typeface="Childos Arabic Light"/>
                  <a:cs typeface="Childos Arabic Light"/>
                  <a:sym typeface="Childos Arabic Light"/>
                </a:rPr>
                <a:t>Next steps</a:t>
              </a:r>
            </a:p>
          </p:txBody>
        </p:sp>
        <p:sp>
          <p:nvSpPr>
            <p:cNvPr name="TextBox 42" id="42"/>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08</a:t>
              </a:r>
            </a:p>
          </p:txBody>
        </p:sp>
      </p:grpSp>
      <p:sp>
        <p:nvSpPr>
          <p:cNvPr name="AutoShape 43" id="43"/>
          <p:cNvSpPr/>
          <p:nvPr/>
        </p:nvSpPr>
        <p:spPr>
          <a:xfrm>
            <a:off x="11514364" y="3985038"/>
            <a:ext cx="0" cy="5001728"/>
          </a:xfrm>
          <a:prstGeom prst="line">
            <a:avLst/>
          </a:prstGeom>
          <a:ln cap="flat" w="38100">
            <a:solidFill>
              <a:srgbClr val="000000"/>
            </a:solidFill>
            <a:prstDash val="sysDash"/>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8967304"/>
            <a:ext cx="20854598" cy="4295913"/>
            <a:chOff x="0" y="0"/>
            <a:chExt cx="5492569" cy="1131434"/>
          </a:xfrm>
        </p:grpSpPr>
        <p:sp>
          <p:nvSpPr>
            <p:cNvPr name="Freeform 10" id="10"/>
            <p:cNvSpPr/>
            <p:nvPr/>
          </p:nvSpPr>
          <p:spPr>
            <a:xfrm flipH="false" flipV="false" rot="0">
              <a:off x="0" y="0"/>
              <a:ext cx="5492569" cy="1131434"/>
            </a:xfrm>
            <a:custGeom>
              <a:avLst/>
              <a:gdLst/>
              <a:ahLst/>
              <a:cxnLst/>
              <a:rect r="r" b="b" t="t" l="l"/>
              <a:pathLst>
                <a:path h="1131434" w="5492569">
                  <a:moveTo>
                    <a:pt x="0" y="0"/>
                  </a:moveTo>
                  <a:lnTo>
                    <a:pt x="5492569" y="0"/>
                  </a:lnTo>
                  <a:lnTo>
                    <a:pt x="5492569" y="1131434"/>
                  </a:lnTo>
                  <a:lnTo>
                    <a:pt x="0" y="1131434"/>
                  </a:lnTo>
                  <a:close/>
                </a:path>
              </a:pathLst>
            </a:custGeom>
            <a:solidFill>
              <a:srgbClr val="FCCE5D"/>
            </a:solidFill>
            <a:ln cap="sq">
              <a:noFill/>
              <a:prstDash val="solid"/>
              <a:miter/>
            </a:ln>
          </p:spPr>
        </p:sp>
        <p:sp>
          <p:nvSpPr>
            <p:cNvPr name="TextBox 11" id="11"/>
            <p:cNvSpPr txBox="true"/>
            <p:nvPr/>
          </p:nvSpPr>
          <p:spPr>
            <a:xfrm>
              <a:off x="0" y="-38100"/>
              <a:ext cx="5492569" cy="116953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2190349"/>
            <a:ext cx="16230600" cy="4860359"/>
          </a:xfrm>
          <a:prstGeom prst="rect">
            <a:avLst/>
          </a:prstGeom>
        </p:spPr>
        <p:txBody>
          <a:bodyPr anchor="t" rtlCol="false" tIns="0" lIns="0" bIns="0" rIns="0">
            <a:spAutoFit/>
          </a:bodyPr>
          <a:lstStyle/>
          <a:p>
            <a:pPr algn="ctr">
              <a:lnSpc>
                <a:spcPts val="12321"/>
              </a:lnSpc>
            </a:pPr>
            <a:r>
              <a:rPr lang="en-US" sz="11847">
                <a:solidFill>
                  <a:srgbClr val="442816"/>
                </a:solidFill>
                <a:latin typeface="Childos Arabic"/>
                <a:ea typeface="Childos Arabic"/>
                <a:cs typeface="Childos Arabic"/>
                <a:sym typeface="Childos Arabic"/>
              </a:rPr>
              <a:t>“Tinder” matching for college counselors and high school students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8" id="8"/>
          <p:cNvSpPr txBox="true"/>
          <p:nvPr/>
        </p:nvSpPr>
        <p:spPr>
          <a:xfrm rot="0">
            <a:off x="2674608" y="1058174"/>
            <a:ext cx="12938784"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prototype 2</a:t>
            </a:r>
          </a:p>
        </p:txBody>
      </p:sp>
      <p:graphicFrame>
        <p:nvGraphicFramePr>
          <p:cNvPr name="Table 9" id="9"/>
          <p:cNvGraphicFramePr>
            <a:graphicFrameLocks noGrp="true"/>
          </p:cNvGraphicFramePr>
          <p:nvPr/>
        </p:nvGraphicFramePr>
        <p:xfrm>
          <a:off x="740351" y="3164762"/>
          <a:ext cx="16807298" cy="5693471"/>
        </p:xfrm>
        <a:graphic>
          <a:graphicData uri="http://schemas.openxmlformats.org/drawingml/2006/table">
            <a:tbl>
              <a:tblPr/>
              <a:tblGrid>
                <a:gridCol w="5026618"/>
                <a:gridCol w="11780680"/>
              </a:tblGrid>
              <a:tr h="1897824">
                <a:tc>
                  <a:txBody>
                    <a:bodyPr anchor="t" rtlCol="false"/>
                    <a:lstStyle/>
                    <a:p>
                      <a:pPr algn="ctr">
                        <a:lnSpc>
                          <a:spcPts val="5179"/>
                        </a:lnSpc>
                        <a:defRPr/>
                      </a:pPr>
                      <a:r>
                        <a:rPr lang="en-US" sz="3699">
                          <a:solidFill>
                            <a:srgbClr val="000000"/>
                          </a:solidFill>
                          <a:latin typeface="Childos Arabic"/>
                          <a:ea typeface="Childos Arabic"/>
                          <a:cs typeface="Childos Arabic"/>
                          <a:sym typeface="Childos Arabic"/>
                        </a:rPr>
                        <a:t>Critical Assumption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620"/>
                        </a:lnSpc>
                        <a:defRPr/>
                      </a:pPr>
                      <a:r>
                        <a:rPr lang="en-US" sz="3300">
                          <a:solidFill>
                            <a:srgbClr val="000000"/>
                          </a:solidFill>
                          <a:latin typeface="Childos Arabic"/>
                          <a:ea typeface="Childos Arabic"/>
                          <a:cs typeface="Childos Arabic"/>
                          <a:sym typeface="Childos Arabic"/>
                        </a:rPr>
                        <a:t>Students care about college counselors’ personalities, personal interests, and values beyond just their academic qualifications.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97824">
                <a:tc>
                  <a:txBody>
                    <a:bodyPr anchor="t" rtlCol="false"/>
                    <a:lstStyle/>
                    <a:p>
                      <a:pPr algn="ctr">
                        <a:lnSpc>
                          <a:spcPts val="5179"/>
                        </a:lnSpc>
                        <a:defRPr/>
                      </a:pPr>
                      <a:r>
                        <a:rPr lang="en-US" sz="3699">
                          <a:solidFill>
                            <a:srgbClr val="000000"/>
                          </a:solidFill>
                          <a:latin typeface="Childos Arabic"/>
                          <a:ea typeface="Childos Arabic"/>
                          <a:cs typeface="Childos Arabic"/>
                          <a:sym typeface="Childos Arabic"/>
                        </a:rPr>
                        <a:t>Experience Prototype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620"/>
                        </a:lnSpc>
                        <a:defRPr/>
                      </a:pPr>
                      <a:r>
                        <a:rPr lang="en-US" sz="3300">
                          <a:solidFill>
                            <a:srgbClr val="000000"/>
                          </a:solidFill>
                          <a:latin typeface="Childos Arabic"/>
                          <a:ea typeface="Childos Arabic"/>
                          <a:cs typeface="Childos Arabic"/>
                          <a:sym typeface="Childos Arabic"/>
                        </a:rPr>
                        <a:t>Wrote 15 college counselor profiles and make students choose who they would work with, analyze the reasons behind their decision.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97824">
                <a:tc>
                  <a:txBody>
                    <a:bodyPr anchor="t" rtlCol="false"/>
                    <a:lstStyle/>
                    <a:p>
                      <a:pPr algn="ctr">
                        <a:lnSpc>
                          <a:spcPts val="5179"/>
                        </a:lnSpc>
                        <a:defRPr/>
                      </a:pPr>
                      <a:r>
                        <a:rPr lang="en-US" sz="3699">
                          <a:solidFill>
                            <a:srgbClr val="000000"/>
                          </a:solidFill>
                          <a:latin typeface="Childos Arabic"/>
                          <a:ea typeface="Childos Arabic"/>
                          <a:cs typeface="Childos Arabic"/>
                          <a:sym typeface="Childos Arabic"/>
                        </a:rPr>
                        <a:t>Test Subject(s)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179"/>
                        </a:lnSpc>
                        <a:defRPr/>
                      </a:pPr>
                      <a:r>
                        <a:rPr lang="en-US" sz="3699">
                          <a:solidFill>
                            <a:srgbClr val="000000"/>
                          </a:solidFill>
                          <a:latin typeface="Childos Arabic"/>
                          <a:ea typeface="Childos Arabic"/>
                          <a:cs typeface="Childos Arabic"/>
                          <a:sym typeface="Childos Arabic"/>
                        </a:rPr>
                        <a:t>Stanford students. Recruited from friends. Relevant because they used private counseling.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sp>
        <p:nvSpPr>
          <p:cNvPr name="Freeform 2" id="2"/>
          <p:cNvSpPr/>
          <p:nvPr/>
        </p:nvSpPr>
        <p:spPr>
          <a:xfrm flipH="false" flipV="false" rot="0">
            <a:off x="9983875" y="8309012"/>
            <a:ext cx="3485442" cy="1977988"/>
          </a:xfrm>
          <a:custGeom>
            <a:avLst/>
            <a:gdLst/>
            <a:ahLst/>
            <a:cxnLst/>
            <a:rect r="r" b="b" t="t" l="l"/>
            <a:pathLst>
              <a:path h="1977988" w="3485442">
                <a:moveTo>
                  <a:pt x="0" y="0"/>
                </a:moveTo>
                <a:lnTo>
                  <a:pt x="3485442" y="0"/>
                </a:lnTo>
                <a:lnTo>
                  <a:pt x="3485442" y="1977988"/>
                </a:lnTo>
                <a:lnTo>
                  <a:pt x="0" y="1977988"/>
                </a:lnTo>
                <a:lnTo>
                  <a:pt x="0" y="0"/>
                </a:lnTo>
                <a:close/>
              </a:path>
            </a:pathLst>
          </a:custGeom>
          <a:blipFill>
            <a:blip r:embed="rId2"/>
            <a:stretch>
              <a:fillRect l="0" t="0" r="0" b="0"/>
            </a:stretch>
          </a:blipFill>
        </p:spPr>
      </p:sp>
      <p:sp>
        <p:nvSpPr>
          <p:cNvPr name="Freeform 3" id="3"/>
          <p:cNvSpPr/>
          <p:nvPr/>
        </p:nvSpPr>
        <p:spPr>
          <a:xfrm flipH="false" flipV="false" rot="0">
            <a:off x="9961269" y="3721316"/>
            <a:ext cx="3493136" cy="1977988"/>
          </a:xfrm>
          <a:custGeom>
            <a:avLst/>
            <a:gdLst/>
            <a:ahLst/>
            <a:cxnLst/>
            <a:rect r="r" b="b" t="t" l="l"/>
            <a:pathLst>
              <a:path h="1977988" w="3493136">
                <a:moveTo>
                  <a:pt x="0" y="0"/>
                </a:moveTo>
                <a:lnTo>
                  <a:pt x="3493137" y="0"/>
                </a:lnTo>
                <a:lnTo>
                  <a:pt x="3493137" y="1977989"/>
                </a:lnTo>
                <a:lnTo>
                  <a:pt x="0" y="1977989"/>
                </a:lnTo>
                <a:lnTo>
                  <a:pt x="0" y="0"/>
                </a:lnTo>
                <a:close/>
              </a:path>
            </a:pathLst>
          </a:custGeom>
          <a:blipFill>
            <a:blip r:embed="rId3"/>
            <a:stretch>
              <a:fillRect l="0" t="0" r="0" b="0"/>
            </a:stretch>
          </a:blipFill>
        </p:spPr>
      </p:sp>
      <p:sp>
        <p:nvSpPr>
          <p:cNvPr name="Freeform 4" id="4"/>
          <p:cNvSpPr/>
          <p:nvPr/>
        </p:nvSpPr>
        <p:spPr>
          <a:xfrm flipH="false" flipV="false" rot="0">
            <a:off x="14089460" y="3721316"/>
            <a:ext cx="3485442" cy="1977988"/>
          </a:xfrm>
          <a:custGeom>
            <a:avLst/>
            <a:gdLst/>
            <a:ahLst/>
            <a:cxnLst/>
            <a:rect r="r" b="b" t="t" l="l"/>
            <a:pathLst>
              <a:path h="1977988" w="3485442">
                <a:moveTo>
                  <a:pt x="0" y="0"/>
                </a:moveTo>
                <a:lnTo>
                  <a:pt x="3485443" y="0"/>
                </a:lnTo>
                <a:lnTo>
                  <a:pt x="3485443" y="1977989"/>
                </a:lnTo>
                <a:lnTo>
                  <a:pt x="0" y="1977989"/>
                </a:lnTo>
                <a:lnTo>
                  <a:pt x="0" y="0"/>
                </a:lnTo>
                <a:close/>
              </a:path>
            </a:pathLst>
          </a:custGeom>
          <a:blipFill>
            <a:blip r:embed="rId4"/>
            <a:stretch>
              <a:fillRect l="0" t="0" r="0" b="0"/>
            </a:stretch>
          </a:blipFill>
        </p:spPr>
      </p:sp>
      <p:sp>
        <p:nvSpPr>
          <p:cNvPr name="Freeform 5" id="5"/>
          <p:cNvSpPr/>
          <p:nvPr/>
        </p:nvSpPr>
        <p:spPr>
          <a:xfrm flipH="false" flipV="false" rot="0">
            <a:off x="554951" y="6161593"/>
            <a:ext cx="3485442" cy="1973632"/>
          </a:xfrm>
          <a:custGeom>
            <a:avLst/>
            <a:gdLst/>
            <a:ahLst/>
            <a:cxnLst/>
            <a:rect r="r" b="b" t="t" l="l"/>
            <a:pathLst>
              <a:path h="1973632" w="3485442">
                <a:moveTo>
                  <a:pt x="0" y="0"/>
                </a:moveTo>
                <a:lnTo>
                  <a:pt x="3485442" y="0"/>
                </a:lnTo>
                <a:lnTo>
                  <a:pt x="3485442" y="1973631"/>
                </a:lnTo>
                <a:lnTo>
                  <a:pt x="0" y="1973631"/>
                </a:lnTo>
                <a:lnTo>
                  <a:pt x="0" y="0"/>
                </a:lnTo>
                <a:close/>
              </a:path>
            </a:pathLst>
          </a:custGeom>
          <a:blipFill>
            <a:blip r:embed="rId5"/>
            <a:stretch>
              <a:fillRect l="0" t="0" r="0" b="0"/>
            </a:stretch>
          </a:blipFill>
        </p:spPr>
      </p:sp>
      <p:sp>
        <p:nvSpPr>
          <p:cNvPr name="Freeform 6" id="6"/>
          <p:cNvSpPr/>
          <p:nvPr/>
        </p:nvSpPr>
        <p:spPr>
          <a:xfrm flipH="false" flipV="false" rot="0">
            <a:off x="5108772" y="6177089"/>
            <a:ext cx="3493136" cy="1977988"/>
          </a:xfrm>
          <a:custGeom>
            <a:avLst/>
            <a:gdLst/>
            <a:ahLst/>
            <a:cxnLst/>
            <a:rect r="r" b="b" t="t" l="l"/>
            <a:pathLst>
              <a:path h="1977988" w="3493136">
                <a:moveTo>
                  <a:pt x="0" y="0"/>
                </a:moveTo>
                <a:lnTo>
                  <a:pt x="3493136" y="0"/>
                </a:lnTo>
                <a:lnTo>
                  <a:pt x="3493136" y="1977988"/>
                </a:lnTo>
                <a:lnTo>
                  <a:pt x="0" y="1977988"/>
                </a:lnTo>
                <a:lnTo>
                  <a:pt x="0" y="0"/>
                </a:lnTo>
                <a:close/>
              </a:path>
            </a:pathLst>
          </a:custGeom>
          <a:blipFill>
            <a:blip r:embed="rId6"/>
            <a:stretch>
              <a:fillRect l="0" t="0" r="0" b="0"/>
            </a:stretch>
          </a:blipFill>
        </p:spPr>
      </p:sp>
      <p:sp>
        <p:nvSpPr>
          <p:cNvPr name="Freeform 7" id="7"/>
          <p:cNvSpPr/>
          <p:nvPr/>
        </p:nvSpPr>
        <p:spPr>
          <a:xfrm flipH="false" flipV="false" rot="0">
            <a:off x="14115797" y="6010354"/>
            <a:ext cx="3500864" cy="1977988"/>
          </a:xfrm>
          <a:custGeom>
            <a:avLst/>
            <a:gdLst/>
            <a:ahLst/>
            <a:cxnLst/>
            <a:rect r="r" b="b" t="t" l="l"/>
            <a:pathLst>
              <a:path h="1977988" w="3500864">
                <a:moveTo>
                  <a:pt x="0" y="0"/>
                </a:moveTo>
                <a:lnTo>
                  <a:pt x="3500865" y="0"/>
                </a:lnTo>
                <a:lnTo>
                  <a:pt x="3500865" y="1977989"/>
                </a:lnTo>
                <a:lnTo>
                  <a:pt x="0" y="1977989"/>
                </a:lnTo>
                <a:lnTo>
                  <a:pt x="0" y="0"/>
                </a:lnTo>
                <a:close/>
              </a:path>
            </a:pathLst>
          </a:custGeom>
          <a:blipFill>
            <a:blip r:embed="rId7"/>
            <a:stretch>
              <a:fillRect l="0" t="0" r="0" b="0"/>
            </a:stretch>
          </a:blipFill>
        </p:spPr>
      </p:sp>
      <p:sp>
        <p:nvSpPr>
          <p:cNvPr name="Freeform 8" id="8"/>
          <p:cNvSpPr/>
          <p:nvPr/>
        </p:nvSpPr>
        <p:spPr>
          <a:xfrm flipH="false" flipV="false" rot="0">
            <a:off x="14131219" y="8273663"/>
            <a:ext cx="3485442" cy="1969275"/>
          </a:xfrm>
          <a:custGeom>
            <a:avLst/>
            <a:gdLst/>
            <a:ahLst/>
            <a:cxnLst/>
            <a:rect r="r" b="b" t="t" l="l"/>
            <a:pathLst>
              <a:path h="1969275" w="3485442">
                <a:moveTo>
                  <a:pt x="0" y="0"/>
                </a:moveTo>
                <a:lnTo>
                  <a:pt x="3485443" y="0"/>
                </a:lnTo>
                <a:lnTo>
                  <a:pt x="3485443" y="1969274"/>
                </a:lnTo>
                <a:lnTo>
                  <a:pt x="0" y="1969274"/>
                </a:lnTo>
                <a:lnTo>
                  <a:pt x="0" y="0"/>
                </a:lnTo>
                <a:close/>
              </a:path>
            </a:pathLst>
          </a:custGeom>
          <a:blipFill>
            <a:blip r:embed="rId8"/>
            <a:stretch>
              <a:fillRect l="0" t="0" r="0" b="0"/>
            </a:stretch>
          </a:blipFill>
        </p:spPr>
      </p:sp>
      <p:sp>
        <p:nvSpPr>
          <p:cNvPr name="Freeform 9" id="9"/>
          <p:cNvSpPr/>
          <p:nvPr/>
        </p:nvSpPr>
        <p:spPr>
          <a:xfrm flipH="false" flipV="false" rot="0">
            <a:off x="575727" y="8273663"/>
            <a:ext cx="3485442" cy="1969275"/>
          </a:xfrm>
          <a:custGeom>
            <a:avLst/>
            <a:gdLst/>
            <a:ahLst/>
            <a:cxnLst/>
            <a:rect r="r" b="b" t="t" l="l"/>
            <a:pathLst>
              <a:path h="1969275" w="3485442">
                <a:moveTo>
                  <a:pt x="0" y="0"/>
                </a:moveTo>
                <a:lnTo>
                  <a:pt x="3485442" y="0"/>
                </a:lnTo>
                <a:lnTo>
                  <a:pt x="3485442" y="1969274"/>
                </a:lnTo>
                <a:lnTo>
                  <a:pt x="0" y="1969274"/>
                </a:lnTo>
                <a:lnTo>
                  <a:pt x="0" y="0"/>
                </a:lnTo>
                <a:close/>
              </a:path>
            </a:pathLst>
          </a:custGeom>
          <a:blipFill>
            <a:blip r:embed="rId9"/>
            <a:stretch>
              <a:fillRect l="0" t="0" r="0" b="0"/>
            </a:stretch>
          </a:blipFill>
        </p:spPr>
      </p:sp>
      <p:sp>
        <p:nvSpPr>
          <p:cNvPr name="Freeform 10" id="10"/>
          <p:cNvSpPr/>
          <p:nvPr/>
        </p:nvSpPr>
        <p:spPr>
          <a:xfrm flipH="false" flipV="false" rot="0">
            <a:off x="9983875" y="6023155"/>
            <a:ext cx="3470530" cy="1965188"/>
          </a:xfrm>
          <a:custGeom>
            <a:avLst/>
            <a:gdLst/>
            <a:ahLst/>
            <a:cxnLst/>
            <a:rect r="r" b="b" t="t" l="l"/>
            <a:pathLst>
              <a:path h="1965188" w="3470530">
                <a:moveTo>
                  <a:pt x="0" y="0"/>
                </a:moveTo>
                <a:lnTo>
                  <a:pt x="3470531" y="0"/>
                </a:lnTo>
                <a:lnTo>
                  <a:pt x="3470531" y="1965188"/>
                </a:lnTo>
                <a:lnTo>
                  <a:pt x="0" y="1965188"/>
                </a:lnTo>
                <a:lnTo>
                  <a:pt x="0" y="0"/>
                </a:lnTo>
                <a:close/>
              </a:path>
            </a:pathLst>
          </a:custGeom>
          <a:blipFill>
            <a:blip r:embed="rId10"/>
            <a:stretch>
              <a:fillRect l="0" t="0" r="0" b="0"/>
            </a:stretch>
          </a:blipFill>
        </p:spPr>
      </p:sp>
      <p:sp>
        <p:nvSpPr>
          <p:cNvPr name="Freeform 11" id="11"/>
          <p:cNvSpPr/>
          <p:nvPr/>
        </p:nvSpPr>
        <p:spPr>
          <a:xfrm flipH="false" flipV="false" rot="0">
            <a:off x="5129548" y="8309012"/>
            <a:ext cx="3493136" cy="1977988"/>
          </a:xfrm>
          <a:custGeom>
            <a:avLst/>
            <a:gdLst/>
            <a:ahLst/>
            <a:cxnLst/>
            <a:rect r="r" b="b" t="t" l="l"/>
            <a:pathLst>
              <a:path h="1977988" w="3493136">
                <a:moveTo>
                  <a:pt x="0" y="0"/>
                </a:moveTo>
                <a:lnTo>
                  <a:pt x="3493136" y="0"/>
                </a:lnTo>
                <a:lnTo>
                  <a:pt x="3493136" y="1977988"/>
                </a:lnTo>
                <a:lnTo>
                  <a:pt x="0" y="1977988"/>
                </a:lnTo>
                <a:lnTo>
                  <a:pt x="0" y="0"/>
                </a:lnTo>
                <a:close/>
              </a:path>
            </a:pathLst>
          </a:custGeom>
          <a:blipFill>
            <a:blip r:embed="rId11"/>
            <a:stretch>
              <a:fillRect l="0" t="0" r="0" b="0"/>
            </a:stretch>
          </a:blipFill>
        </p:spPr>
      </p:sp>
      <p:sp>
        <p:nvSpPr>
          <p:cNvPr name="Freeform 12" id="12"/>
          <p:cNvSpPr/>
          <p:nvPr/>
        </p:nvSpPr>
        <p:spPr>
          <a:xfrm flipH="false" flipV="false" rot="0">
            <a:off x="9961269" y="1432278"/>
            <a:ext cx="3470530" cy="1965188"/>
          </a:xfrm>
          <a:custGeom>
            <a:avLst/>
            <a:gdLst/>
            <a:ahLst/>
            <a:cxnLst/>
            <a:rect r="r" b="b" t="t" l="l"/>
            <a:pathLst>
              <a:path h="1965188" w="3470530">
                <a:moveTo>
                  <a:pt x="0" y="0"/>
                </a:moveTo>
                <a:lnTo>
                  <a:pt x="3470531" y="0"/>
                </a:lnTo>
                <a:lnTo>
                  <a:pt x="3470531" y="1965188"/>
                </a:lnTo>
                <a:lnTo>
                  <a:pt x="0" y="1965188"/>
                </a:lnTo>
                <a:lnTo>
                  <a:pt x="0" y="0"/>
                </a:lnTo>
                <a:close/>
              </a:path>
            </a:pathLst>
          </a:custGeom>
          <a:blipFill>
            <a:blip r:embed="rId12"/>
            <a:stretch>
              <a:fillRect l="0" t="0" r="0" b="0"/>
            </a:stretch>
          </a:blipFill>
        </p:spPr>
      </p:sp>
      <p:sp>
        <p:nvSpPr>
          <p:cNvPr name="Freeform 13" id="13"/>
          <p:cNvSpPr/>
          <p:nvPr/>
        </p:nvSpPr>
        <p:spPr>
          <a:xfrm flipH="false" flipV="false" rot="0">
            <a:off x="14089460" y="1432278"/>
            <a:ext cx="3432769" cy="1952387"/>
          </a:xfrm>
          <a:custGeom>
            <a:avLst/>
            <a:gdLst/>
            <a:ahLst/>
            <a:cxnLst/>
            <a:rect r="r" b="b" t="t" l="l"/>
            <a:pathLst>
              <a:path h="1952387" w="3432769">
                <a:moveTo>
                  <a:pt x="0" y="0"/>
                </a:moveTo>
                <a:lnTo>
                  <a:pt x="3432769" y="0"/>
                </a:lnTo>
                <a:lnTo>
                  <a:pt x="3432769" y="1952388"/>
                </a:lnTo>
                <a:lnTo>
                  <a:pt x="0" y="1952388"/>
                </a:lnTo>
                <a:lnTo>
                  <a:pt x="0" y="0"/>
                </a:lnTo>
                <a:close/>
              </a:path>
            </a:pathLst>
          </a:custGeom>
          <a:blipFill>
            <a:blip r:embed="rId13"/>
            <a:stretch>
              <a:fillRect l="0" t="0" r="0" b="0"/>
            </a:stretch>
          </a:blipFill>
        </p:spPr>
      </p:sp>
      <p:sp>
        <p:nvSpPr>
          <p:cNvPr name="Freeform 14" id="14"/>
          <p:cNvSpPr/>
          <p:nvPr/>
        </p:nvSpPr>
        <p:spPr>
          <a:xfrm flipH="false" flipV="false" rot="0">
            <a:off x="554951" y="1594945"/>
            <a:ext cx="8046957" cy="4566648"/>
          </a:xfrm>
          <a:custGeom>
            <a:avLst/>
            <a:gdLst/>
            <a:ahLst/>
            <a:cxnLst/>
            <a:rect r="r" b="b" t="t" l="l"/>
            <a:pathLst>
              <a:path h="4566648" w="8046957">
                <a:moveTo>
                  <a:pt x="0" y="0"/>
                </a:moveTo>
                <a:lnTo>
                  <a:pt x="8046957" y="0"/>
                </a:lnTo>
                <a:lnTo>
                  <a:pt x="8046957" y="4566648"/>
                </a:lnTo>
                <a:lnTo>
                  <a:pt x="0" y="4566648"/>
                </a:lnTo>
                <a:lnTo>
                  <a:pt x="0" y="0"/>
                </a:lnTo>
                <a:close/>
              </a:path>
            </a:pathLst>
          </a:custGeom>
          <a:blipFill>
            <a:blip r:embed="rId14"/>
            <a:stretch>
              <a:fillRect l="0" t="0" r="0" b="0"/>
            </a:stretch>
          </a:blipFill>
        </p:spPr>
      </p:sp>
      <p:sp>
        <p:nvSpPr>
          <p:cNvPr name="TextBox 15" id="15"/>
          <p:cNvSpPr txBox="true"/>
          <p:nvPr/>
        </p:nvSpPr>
        <p:spPr>
          <a:xfrm rot="0">
            <a:off x="554951" y="378079"/>
            <a:ext cx="7708096"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Examples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sp>
        <p:nvSpPr>
          <p:cNvPr name="Freeform 2" id="2"/>
          <p:cNvSpPr/>
          <p:nvPr/>
        </p:nvSpPr>
        <p:spPr>
          <a:xfrm flipH="false" flipV="false" rot="0">
            <a:off x="11234867" y="4999662"/>
            <a:ext cx="4678627" cy="3508971"/>
          </a:xfrm>
          <a:custGeom>
            <a:avLst/>
            <a:gdLst/>
            <a:ahLst/>
            <a:cxnLst/>
            <a:rect r="r" b="b" t="t" l="l"/>
            <a:pathLst>
              <a:path h="3508971" w="4678627">
                <a:moveTo>
                  <a:pt x="0" y="0"/>
                </a:moveTo>
                <a:lnTo>
                  <a:pt x="4678628" y="0"/>
                </a:lnTo>
                <a:lnTo>
                  <a:pt x="4678628" y="3508970"/>
                </a:lnTo>
                <a:lnTo>
                  <a:pt x="0" y="3508970"/>
                </a:lnTo>
                <a:lnTo>
                  <a:pt x="0" y="0"/>
                </a:lnTo>
                <a:close/>
              </a:path>
            </a:pathLst>
          </a:custGeom>
          <a:blipFill>
            <a:blip r:embed="rId2"/>
            <a:stretch>
              <a:fillRect l="0" t="0" r="0" b="0"/>
            </a:stretch>
          </a:blipFill>
        </p:spPr>
      </p:sp>
      <p:sp>
        <p:nvSpPr>
          <p:cNvPr name="Freeform 3" id="3"/>
          <p:cNvSpPr/>
          <p:nvPr/>
        </p:nvSpPr>
        <p:spPr>
          <a:xfrm flipH="false" flipV="false" rot="0">
            <a:off x="11234867" y="89511"/>
            <a:ext cx="4678627" cy="3508971"/>
          </a:xfrm>
          <a:custGeom>
            <a:avLst/>
            <a:gdLst/>
            <a:ahLst/>
            <a:cxnLst/>
            <a:rect r="r" b="b" t="t" l="l"/>
            <a:pathLst>
              <a:path h="3508971" w="4678627">
                <a:moveTo>
                  <a:pt x="0" y="0"/>
                </a:moveTo>
                <a:lnTo>
                  <a:pt x="4678628" y="0"/>
                </a:lnTo>
                <a:lnTo>
                  <a:pt x="4678628" y="3508971"/>
                </a:lnTo>
                <a:lnTo>
                  <a:pt x="0" y="3508971"/>
                </a:lnTo>
                <a:lnTo>
                  <a:pt x="0" y="0"/>
                </a:lnTo>
                <a:close/>
              </a:path>
            </a:pathLst>
          </a:custGeom>
          <a:blipFill>
            <a:blip r:embed="rId3"/>
            <a:stretch>
              <a:fillRect l="0" t="0" r="0" b="0"/>
            </a:stretch>
          </a:blipFill>
        </p:spPr>
      </p:sp>
      <p:sp>
        <p:nvSpPr>
          <p:cNvPr name="Freeform 4" id="4"/>
          <p:cNvSpPr/>
          <p:nvPr/>
        </p:nvSpPr>
        <p:spPr>
          <a:xfrm flipH="false" flipV="false" rot="0">
            <a:off x="2484452" y="5090149"/>
            <a:ext cx="4678627" cy="3508971"/>
          </a:xfrm>
          <a:custGeom>
            <a:avLst/>
            <a:gdLst/>
            <a:ahLst/>
            <a:cxnLst/>
            <a:rect r="r" b="b" t="t" l="l"/>
            <a:pathLst>
              <a:path h="3508971" w="4678627">
                <a:moveTo>
                  <a:pt x="0" y="0"/>
                </a:moveTo>
                <a:lnTo>
                  <a:pt x="4678627" y="0"/>
                </a:lnTo>
                <a:lnTo>
                  <a:pt x="4678627" y="3508971"/>
                </a:lnTo>
                <a:lnTo>
                  <a:pt x="0" y="3508971"/>
                </a:lnTo>
                <a:lnTo>
                  <a:pt x="0" y="0"/>
                </a:lnTo>
                <a:close/>
              </a:path>
            </a:pathLst>
          </a:custGeom>
          <a:blipFill>
            <a:blip r:embed="rId4"/>
            <a:stretch>
              <a:fillRect l="0" t="0" r="0" b="0"/>
            </a:stretch>
          </a:blipFill>
        </p:spPr>
      </p:sp>
      <p:sp>
        <p:nvSpPr>
          <p:cNvPr name="Freeform 5" id="5"/>
          <p:cNvSpPr/>
          <p:nvPr/>
        </p:nvSpPr>
        <p:spPr>
          <a:xfrm flipH="false" flipV="false" rot="0">
            <a:off x="2484452" y="89511"/>
            <a:ext cx="4678627" cy="3508971"/>
          </a:xfrm>
          <a:custGeom>
            <a:avLst/>
            <a:gdLst/>
            <a:ahLst/>
            <a:cxnLst/>
            <a:rect r="r" b="b" t="t" l="l"/>
            <a:pathLst>
              <a:path h="3508971" w="4678627">
                <a:moveTo>
                  <a:pt x="0" y="0"/>
                </a:moveTo>
                <a:lnTo>
                  <a:pt x="4678627" y="0"/>
                </a:lnTo>
                <a:lnTo>
                  <a:pt x="4678627" y="3508971"/>
                </a:lnTo>
                <a:lnTo>
                  <a:pt x="0" y="3508971"/>
                </a:lnTo>
                <a:lnTo>
                  <a:pt x="0" y="0"/>
                </a:lnTo>
                <a:close/>
              </a:path>
            </a:pathLst>
          </a:custGeom>
          <a:blipFill>
            <a:blip r:embed="rId5"/>
            <a:stretch>
              <a:fillRect l="0" t="0" r="0" b="0"/>
            </a:stretch>
          </a:blipFill>
        </p:spPr>
      </p:sp>
      <p:sp>
        <p:nvSpPr>
          <p:cNvPr name="TextBox 6" id="6"/>
          <p:cNvSpPr txBox="true"/>
          <p:nvPr/>
        </p:nvSpPr>
        <p:spPr>
          <a:xfrm rot="0">
            <a:off x="1385503" y="3705833"/>
            <a:ext cx="6876525" cy="960120"/>
          </a:xfrm>
          <a:prstGeom prst="rect">
            <a:avLst/>
          </a:prstGeom>
        </p:spPr>
        <p:txBody>
          <a:bodyPr anchor="t" rtlCol="false" tIns="0" lIns="0" bIns="0" rIns="0">
            <a:spAutoFit/>
          </a:bodyPr>
          <a:lstStyle/>
          <a:p>
            <a:pPr algn="ctr">
              <a:lnSpc>
                <a:spcPts val="3780"/>
              </a:lnSpc>
            </a:pPr>
            <a:r>
              <a:rPr lang="en-US" sz="2700">
                <a:solidFill>
                  <a:srgbClr val="000000"/>
                </a:solidFill>
                <a:latin typeface="Childos Arabic"/>
                <a:ea typeface="Childos Arabic"/>
                <a:cs typeface="Childos Arabic"/>
                <a:sym typeface="Childos Arabic"/>
              </a:rPr>
              <a:t>JJ: “This one had good results and he loves nature photography, we share the same passion.”</a:t>
            </a:r>
          </a:p>
        </p:txBody>
      </p:sp>
      <p:sp>
        <p:nvSpPr>
          <p:cNvPr name="TextBox 7" id="7"/>
          <p:cNvSpPr txBox="true"/>
          <p:nvPr/>
        </p:nvSpPr>
        <p:spPr>
          <a:xfrm rot="0">
            <a:off x="10135918" y="3705833"/>
            <a:ext cx="6876525" cy="960120"/>
          </a:xfrm>
          <a:prstGeom prst="rect">
            <a:avLst/>
          </a:prstGeom>
        </p:spPr>
        <p:txBody>
          <a:bodyPr anchor="t" rtlCol="false" tIns="0" lIns="0" bIns="0" rIns="0">
            <a:spAutoFit/>
          </a:bodyPr>
          <a:lstStyle/>
          <a:p>
            <a:pPr algn="ctr">
              <a:lnSpc>
                <a:spcPts val="3780"/>
              </a:lnSpc>
            </a:pPr>
            <a:r>
              <a:rPr lang="en-US" sz="2700">
                <a:solidFill>
                  <a:srgbClr val="000000"/>
                </a:solidFill>
                <a:latin typeface="Childos Arabic"/>
                <a:ea typeface="Childos Arabic"/>
                <a:cs typeface="Childos Arabic"/>
                <a:sym typeface="Childos Arabic"/>
              </a:rPr>
              <a:t>Nathan: “I like this one because her past students went to schools I am interested in.” </a:t>
            </a:r>
          </a:p>
        </p:txBody>
      </p:sp>
      <p:sp>
        <p:nvSpPr>
          <p:cNvPr name="TextBox 8" id="8"/>
          <p:cNvSpPr txBox="true"/>
          <p:nvPr/>
        </p:nvSpPr>
        <p:spPr>
          <a:xfrm rot="0">
            <a:off x="1202575" y="8703895"/>
            <a:ext cx="6876525" cy="1436370"/>
          </a:xfrm>
          <a:prstGeom prst="rect">
            <a:avLst/>
          </a:prstGeom>
        </p:spPr>
        <p:txBody>
          <a:bodyPr anchor="t" rtlCol="false" tIns="0" lIns="0" bIns="0" rIns="0">
            <a:spAutoFit/>
          </a:bodyPr>
          <a:lstStyle/>
          <a:p>
            <a:pPr algn="ctr">
              <a:lnSpc>
                <a:spcPts val="3780"/>
              </a:lnSpc>
            </a:pPr>
            <a:r>
              <a:rPr lang="en-US" sz="2700">
                <a:solidFill>
                  <a:srgbClr val="000000"/>
                </a:solidFill>
                <a:latin typeface="Childos Arabic"/>
                <a:ea typeface="Childos Arabic"/>
                <a:cs typeface="Childos Arabic"/>
                <a:sym typeface="Childos Arabic"/>
              </a:rPr>
              <a:t>Sokserey: “I would choose her since she is good at revising essays and she likes anime, we would be friends.”</a:t>
            </a:r>
          </a:p>
        </p:txBody>
      </p:sp>
      <p:sp>
        <p:nvSpPr>
          <p:cNvPr name="TextBox 9" id="9"/>
          <p:cNvSpPr txBox="true"/>
          <p:nvPr/>
        </p:nvSpPr>
        <p:spPr>
          <a:xfrm rot="0">
            <a:off x="10135918" y="8613407"/>
            <a:ext cx="7566906" cy="1436370"/>
          </a:xfrm>
          <a:prstGeom prst="rect">
            <a:avLst/>
          </a:prstGeom>
        </p:spPr>
        <p:txBody>
          <a:bodyPr anchor="t" rtlCol="false" tIns="0" lIns="0" bIns="0" rIns="0">
            <a:spAutoFit/>
          </a:bodyPr>
          <a:lstStyle/>
          <a:p>
            <a:pPr algn="ctr">
              <a:lnSpc>
                <a:spcPts val="3780"/>
              </a:lnSpc>
            </a:pPr>
            <a:r>
              <a:rPr lang="en-US" sz="2700">
                <a:solidFill>
                  <a:srgbClr val="000000"/>
                </a:solidFill>
                <a:latin typeface="Childos Arabic"/>
                <a:ea typeface="Childos Arabic"/>
                <a:cs typeface="Childos Arabic"/>
                <a:sym typeface="Childos Arabic"/>
              </a:rPr>
              <a:t>Miguel and Bowen: “He loves traveling and he’s worked with students from different countries, he should be able to help us (international students)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2236607" y="3816773"/>
            <a:ext cx="4800261" cy="480026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E5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5746245" y="-387378"/>
            <a:ext cx="13787757" cy="11061757"/>
            <a:chOff x="0" y="0"/>
            <a:chExt cx="18383676" cy="14749009"/>
          </a:xfrm>
        </p:grpSpPr>
        <p:sp>
          <p:nvSpPr>
            <p:cNvPr name="Freeform 6" id="6"/>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0">
            <a:off x="2882496" y="4824475"/>
            <a:ext cx="3508483" cy="2784858"/>
          </a:xfrm>
          <a:custGeom>
            <a:avLst/>
            <a:gdLst/>
            <a:ahLst/>
            <a:cxnLst/>
            <a:rect r="r" b="b" t="t" l="l"/>
            <a:pathLst>
              <a:path h="2784858" w="3508483">
                <a:moveTo>
                  <a:pt x="0" y="0"/>
                </a:moveTo>
                <a:lnTo>
                  <a:pt x="3508483" y="0"/>
                </a:lnTo>
                <a:lnTo>
                  <a:pt x="3508483" y="2784858"/>
                </a:lnTo>
                <a:lnTo>
                  <a:pt x="0" y="27848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782689" y="1181100"/>
            <a:ext cx="7708096"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REFLECTION</a:t>
            </a:r>
          </a:p>
        </p:txBody>
      </p:sp>
      <p:sp>
        <p:nvSpPr>
          <p:cNvPr name="TextBox 12" id="12"/>
          <p:cNvSpPr txBox="true"/>
          <p:nvPr/>
        </p:nvSpPr>
        <p:spPr>
          <a:xfrm rot="0">
            <a:off x="7926656" y="3059430"/>
            <a:ext cx="9511611" cy="5953760"/>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442816"/>
                </a:solidFill>
                <a:latin typeface="Childos Arabic Light"/>
                <a:ea typeface="Childos Arabic Light"/>
                <a:cs typeface="Childos Arabic Light"/>
                <a:sym typeface="Childos Arabic Light"/>
              </a:rPr>
              <a:t>What worked:</a:t>
            </a:r>
          </a:p>
          <a:p>
            <a:pPr algn="l" marL="1122681" indent="-374227" lvl="2">
              <a:lnSpc>
                <a:spcPts val="3640"/>
              </a:lnSpc>
              <a:buFont typeface="Arial"/>
              <a:buChar char="⚬"/>
            </a:pPr>
            <a:r>
              <a:rPr lang="en-US" sz="2600">
                <a:solidFill>
                  <a:srgbClr val="442816"/>
                </a:solidFill>
                <a:latin typeface="Childos Arabic Light"/>
                <a:ea typeface="Childos Arabic Light"/>
                <a:cs typeface="Childos Arabic Light"/>
                <a:sym typeface="Childos Arabic Light"/>
              </a:rPr>
              <a:t>Very fun and engaging for participants.</a:t>
            </a:r>
          </a:p>
          <a:p>
            <a:pPr algn="l" marL="1122681" indent="-374227" lvl="2">
              <a:lnSpc>
                <a:spcPts val="3640"/>
              </a:lnSpc>
              <a:buFont typeface="Arial"/>
              <a:buChar char="⚬"/>
            </a:pPr>
            <a:r>
              <a:rPr lang="en-US" sz="2600">
                <a:solidFill>
                  <a:srgbClr val="442816"/>
                </a:solidFill>
                <a:latin typeface="Childos Arabic Light"/>
                <a:ea typeface="Childos Arabic Light"/>
                <a:cs typeface="Childos Arabic Light"/>
                <a:sym typeface="Childos Arabic Light"/>
              </a:rPr>
              <a:t>They clearly enjoyed choosing counselors that matched them more closely, and there was usually a clear option for the students to pick.</a:t>
            </a:r>
          </a:p>
          <a:p>
            <a:pPr algn="l" marL="561341" indent="-280670" lvl="1">
              <a:lnSpc>
                <a:spcPts val="3640"/>
              </a:lnSpc>
              <a:buFont typeface="Arial"/>
              <a:buChar char="•"/>
            </a:pPr>
            <a:r>
              <a:rPr lang="en-US" sz="2600">
                <a:solidFill>
                  <a:srgbClr val="442816"/>
                </a:solidFill>
                <a:latin typeface="Childos Arabic Light"/>
                <a:ea typeface="Childos Arabic Light"/>
                <a:cs typeface="Childos Arabic Light"/>
                <a:sym typeface="Childos Arabic Light"/>
              </a:rPr>
              <a:t>What didn’t work:</a:t>
            </a:r>
          </a:p>
          <a:p>
            <a:pPr algn="l" marL="1122681" indent="-374227" lvl="2">
              <a:lnSpc>
                <a:spcPts val="3640"/>
              </a:lnSpc>
              <a:buFont typeface="Arial"/>
              <a:buChar char="⚬"/>
            </a:pPr>
            <a:r>
              <a:rPr lang="en-US" sz="2600">
                <a:solidFill>
                  <a:srgbClr val="442816"/>
                </a:solidFill>
                <a:latin typeface="Childos Arabic Light"/>
                <a:ea typeface="Childos Arabic Light"/>
                <a:cs typeface="Childos Arabic Light"/>
                <a:sym typeface="Childos Arabic Light"/>
              </a:rPr>
              <a:t>We could’ve created better profiles with broader information and backgrounds that spoke to more students.</a:t>
            </a:r>
          </a:p>
          <a:p>
            <a:pPr algn="l" marL="561341" indent="-280670" lvl="1">
              <a:lnSpc>
                <a:spcPts val="3640"/>
              </a:lnSpc>
              <a:buFont typeface="Arial"/>
              <a:buChar char="•"/>
            </a:pPr>
            <a:r>
              <a:rPr lang="en-US" sz="2600">
                <a:solidFill>
                  <a:srgbClr val="442816"/>
                </a:solidFill>
                <a:latin typeface="Childos Arabic Light"/>
                <a:ea typeface="Childos Arabic Light"/>
                <a:cs typeface="Childos Arabic Light"/>
                <a:sym typeface="Childos Arabic Light"/>
              </a:rPr>
              <a:t>Implications:</a:t>
            </a:r>
          </a:p>
          <a:p>
            <a:pPr algn="l" marL="1122681" indent="-374227" lvl="2">
              <a:lnSpc>
                <a:spcPts val="3640"/>
              </a:lnSpc>
              <a:buFont typeface="Arial"/>
              <a:buChar char="⚬"/>
            </a:pPr>
            <a:r>
              <a:rPr lang="en-US" sz="2600">
                <a:solidFill>
                  <a:srgbClr val="442816"/>
                </a:solidFill>
                <a:latin typeface="Childos Arabic Light"/>
                <a:ea typeface="Childos Arabic Light"/>
                <a:cs typeface="Childos Arabic Light"/>
                <a:sym typeface="Childos Arabic Light"/>
              </a:rPr>
              <a:t>The solution IS extremely suitable.</a:t>
            </a:r>
          </a:p>
          <a:p>
            <a:pPr algn="l" marL="1122681" indent="-374227" lvl="2">
              <a:lnSpc>
                <a:spcPts val="3640"/>
              </a:lnSpc>
              <a:buFont typeface="Arial"/>
              <a:buChar char="⚬"/>
            </a:pPr>
            <a:r>
              <a:rPr lang="en-US" sz="2600">
                <a:solidFill>
                  <a:srgbClr val="442816"/>
                </a:solidFill>
                <a:latin typeface="Childos Arabic Light"/>
                <a:ea typeface="Childos Arabic Light"/>
                <a:cs typeface="Childos Arabic Light"/>
                <a:sym typeface="Childos Arabic Light"/>
              </a:rPr>
              <a:t>Students work better with counselors that match themselves.</a:t>
            </a:r>
          </a:p>
          <a:p>
            <a:pPr algn="l" marL="1122681" indent="-374227" lvl="2">
              <a:lnSpc>
                <a:spcPts val="3640"/>
              </a:lnSpc>
              <a:buFont typeface="Arial"/>
              <a:buChar char="⚬"/>
            </a:pPr>
            <a:r>
              <a:rPr lang="en-US" sz="2600">
                <a:solidFill>
                  <a:srgbClr val="442816"/>
                </a:solidFill>
                <a:latin typeface="Childos Arabic Light"/>
                <a:ea typeface="Childos Arabic Light"/>
                <a:cs typeface="Childos Arabic Light"/>
                <a:sym typeface="Childos Arabic Light"/>
              </a:rPr>
              <a:t>The assumption IS applicable: students do value more than just counselors’ academic qualifications and past results.</a:t>
            </a:r>
          </a:p>
        </p:txBody>
      </p:sp>
      <p:grpSp>
        <p:nvGrpSpPr>
          <p:cNvPr name="Group 13" id="13"/>
          <p:cNvGrpSpPr/>
          <p:nvPr/>
        </p:nvGrpSpPr>
        <p:grpSpPr>
          <a:xfrm rot="0">
            <a:off x="-7860129" y="0"/>
            <a:ext cx="13787757" cy="11061757"/>
            <a:chOff x="0" y="0"/>
            <a:chExt cx="18383676" cy="14749009"/>
          </a:xfrm>
        </p:grpSpPr>
        <p:sp>
          <p:nvSpPr>
            <p:cNvPr name="Freeform 14" id="14"/>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2236607" y="3816773"/>
            <a:ext cx="4800261" cy="480026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E5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5746245" y="-387378"/>
            <a:ext cx="13787757" cy="11061757"/>
            <a:chOff x="0" y="0"/>
            <a:chExt cx="18383676" cy="14749009"/>
          </a:xfrm>
        </p:grpSpPr>
        <p:sp>
          <p:nvSpPr>
            <p:cNvPr name="Freeform 6" id="6"/>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10" id="10"/>
          <p:cNvSpPr txBox="true"/>
          <p:nvPr/>
        </p:nvSpPr>
        <p:spPr>
          <a:xfrm rot="0">
            <a:off x="782689" y="1181100"/>
            <a:ext cx="7708096"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Ethics</a:t>
            </a:r>
          </a:p>
        </p:txBody>
      </p:sp>
      <p:sp>
        <p:nvSpPr>
          <p:cNvPr name="TextBox 11" id="11"/>
          <p:cNvSpPr txBox="true"/>
          <p:nvPr/>
        </p:nvSpPr>
        <p:spPr>
          <a:xfrm rot="0">
            <a:off x="8490785" y="3428960"/>
            <a:ext cx="8475800" cy="4893357"/>
          </a:xfrm>
          <a:prstGeom prst="rect">
            <a:avLst/>
          </a:prstGeom>
        </p:spPr>
        <p:txBody>
          <a:bodyPr anchor="t" rtlCol="false" tIns="0" lIns="0" bIns="0" rIns="0">
            <a:spAutoFit/>
          </a:bodyPr>
          <a:lstStyle/>
          <a:p>
            <a:pPr algn="l" marL="749852" indent="-374926" lvl="1">
              <a:lnSpc>
                <a:spcPts val="4862"/>
              </a:lnSpc>
              <a:buFont typeface="Arial"/>
              <a:buChar char="•"/>
            </a:pPr>
            <a:r>
              <a:rPr lang="en-US" sz="3473">
                <a:solidFill>
                  <a:srgbClr val="442816"/>
                </a:solidFill>
                <a:latin typeface="Childos Arabic Light"/>
                <a:ea typeface="Childos Arabic Light"/>
                <a:cs typeface="Childos Arabic Light"/>
                <a:sym typeface="Childos Arabic Light"/>
              </a:rPr>
              <a:t>The counselor profiles are AI-generated. The model is biased, so when I requested it to generate 15 diverse profiles, all were Asian or White.</a:t>
            </a:r>
          </a:p>
          <a:p>
            <a:pPr algn="l" marL="749852" indent="-374926" lvl="1">
              <a:lnSpc>
                <a:spcPts val="4862"/>
              </a:lnSpc>
              <a:buFont typeface="Arial"/>
              <a:buChar char="•"/>
            </a:pPr>
            <a:r>
              <a:rPr lang="en-US" sz="3473">
                <a:solidFill>
                  <a:srgbClr val="442816"/>
                </a:solidFill>
                <a:latin typeface="Childos Arabic Light"/>
                <a:ea typeface="Childos Arabic Light"/>
                <a:cs typeface="Childos Arabic Light"/>
                <a:sym typeface="Childos Arabic Light"/>
              </a:rPr>
              <a:t>The profiles are limited in their scope. For example, for students with more niche backgrounds, it might be harder for them to find someone suitable.</a:t>
            </a:r>
          </a:p>
        </p:txBody>
      </p:sp>
      <p:sp>
        <p:nvSpPr>
          <p:cNvPr name="Freeform 12" id="12"/>
          <p:cNvSpPr/>
          <p:nvPr/>
        </p:nvSpPr>
        <p:spPr>
          <a:xfrm flipH="false" flipV="false" rot="0">
            <a:off x="-867882" y="0"/>
            <a:ext cx="6795509" cy="5478879"/>
          </a:xfrm>
          <a:custGeom>
            <a:avLst/>
            <a:gdLst/>
            <a:ahLst/>
            <a:cxnLst/>
            <a:rect r="r" b="b" t="t" l="l"/>
            <a:pathLst>
              <a:path h="5478879" w="6795509">
                <a:moveTo>
                  <a:pt x="0" y="0"/>
                </a:moveTo>
                <a:lnTo>
                  <a:pt x="6795510" y="0"/>
                </a:lnTo>
                <a:lnTo>
                  <a:pt x="6795510" y="5478879"/>
                </a:lnTo>
                <a:lnTo>
                  <a:pt x="0" y="5478879"/>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867882" y="5582877"/>
            <a:ext cx="6795509" cy="5478879"/>
          </a:xfrm>
          <a:custGeom>
            <a:avLst/>
            <a:gdLst/>
            <a:ahLst/>
            <a:cxnLst/>
            <a:rect r="r" b="b" t="t" l="l"/>
            <a:pathLst>
              <a:path h="5478879" w="6795509">
                <a:moveTo>
                  <a:pt x="0" y="0"/>
                </a:moveTo>
                <a:lnTo>
                  <a:pt x="6795510" y="0"/>
                </a:lnTo>
                <a:lnTo>
                  <a:pt x="6795510" y="5478880"/>
                </a:lnTo>
                <a:lnTo>
                  <a:pt x="0" y="547888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3047488" y="4609572"/>
            <a:ext cx="3178499" cy="3214664"/>
          </a:xfrm>
          <a:custGeom>
            <a:avLst/>
            <a:gdLst/>
            <a:ahLst/>
            <a:cxnLst/>
            <a:rect r="r" b="b" t="t" l="l"/>
            <a:pathLst>
              <a:path h="3214664" w="3178499">
                <a:moveTo>
                  <a:pt x="0" y="0"/>
                </a:moveTo>
                <a:lnTo>
                  <a:pt x="3178498" y="0"/>
                </a:lnTo>
                <a:lnTo>
                  <a:pt x="3178498" y="3214664"/>
                </a:lnTo>
                <a:lnTo>
                  <a:pt x="0" y="32146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8967304"/>
            <a:ext cx="20854598" cy="4295913"/>
            <a:chOff x="0" y="0"/>
            <a:chExt cx="5492569" cy="1131434"/>
          </a:xfrm>
        </p:grpSpPr>
        <p:sp>
          <p:nvSpPr>
            <p:cNvPr name="Freeform 10" id="10"/>
            <p:cNvSpPr/>
            <p:nvPr/>
          </p:nvSpPr>
          <p:spPr>
            <a:xfrm flipH="false" flipV="false" rot="0">
              <a:off x="0" y="0"/>
              <a:ext cx="5492569" cy="1131434"/>
            </a:xfrm>
            <a:custGeom>
              <a:avLst/>
              <a:gdLst/>
              <a:ahLst/>
              <a:cxnLst/>
              <a:rect r="r" b="b" t="t" l="l"/>
              <a:pathLst>
                <a:path h="1131434" w="5492569">
                  <a:moveTo>
                    <a:pt x="0" y="0"/>
                  </a:moveTo>
                  <a:lnTo>
                    <a:pt x="5492569" y="0"/>
                  </a:lnTo>
                  <a:lnTo>
                    <a:pt x="5492569" y="1131434"/>
                  </a:lnTo>
                  <a:lnTo>
                    <a:pt x="0" y="1131434"/>
                  </a:lnTo>
                  <a:close/>
                </a:path>
              </a:pathLst>
            </a:custGeom>
            <a:solidFill>
              <a:srgbClr val="FCCE5D"/>
            </a:solidFill>
            <a:ln cap="sq">
              <a:noFill/>
              <a:prstDash val="solid"/>
              <a:miter/>
            </a:ln>
          </p:spPr>
        </p:sp>
        <p:sp>
          <p:nvSpPr>
            <p:cNvPr name="TextBox 11" id="11"/>
            <p:cNvSpPr txBox="true"/>
            <p:nvPr/>
          </p:nvSpPr>
          <p:spPr>
            <a:xfrm>
              <a:off x="0" y="-38100"/>
              <a:ext cx="5492569" cy="116953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1516126"/>
            <a:ext cx="16230600" cy="6422459"/>
          </a:xfrm>
          <a:prstGeom prst="rect">
            <a:avLst/>
          </a:prstGeom>
        </p:spPr>
        <p:txBody>
          <a:bodyPr anchor="t" rtlCol="false" tIns="0" lIns="0" bIns="0" rIns="0">
            <a:spAutoFit/>
          </a:bodyPr>
          <a:lstStyle/>
          <a:p>
            <a:pPr algn="ctr">
              <a:lnSpc>
                <a:spcPts val="12321"/>
              </a:lnSpc>
            </a:pPr>
            <a:r>
              <a:rPr lang="en-US" sz="11847">
                <a:solidFill>
                  <a:srgbClr val="442816"/>
                </a:solidFill>
                <a:latin typeface="Childos Arabic"/>
                <a:ea typeface="Childos Arabic"/>
                <a:cs typeface="Childos Arabic"/>
                <a:sym typeface="Childos Arabic"/>
              </a:rPr>
              <a:t>Connecting students with peers via a marketplace to exchange information/advice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8" id="8"/>
          <p:cNvSpPr txBox="true"/>
          <p:nvPr/>
        </p:nvSpPr>
        <p:spPr>
          <a:xfrm rot="0">
            <a:off x="2674608" y="1058174"/>
            <a:ext cx="12938784"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prototype 3</a:t>
            </a:r>
          </a:p>
        </p:txBody>
      </p:sp>
      <p:graphicFrame>
        <p:nvGraphicFramePr>
          <p:cNvPr name="Table 9" id="9"/>
          <p:cNvGraphicFramePr>
            <a:graphicFrameLocks noGrp="true"/>
          </p:cNvGraphicFramePr>
          <p:nvPr/>
        </p:nvGraphicFramePr>
        <p:xfrm>
          <a:off x="740351" y="3164762"/>
          <a:ext cx="16807298" cy="5770498"/>
        </p:xfrm>
        <a:graphic>
          <a:graphicData uri="http://schemas.openxmlformats.org/drawingml/2006/table">
            <a:tbl>
              <a:tblPr/>
              <a:tblGrid>
                <a:gridCol w="5026618"/>
                <a:gridCol w="11780680"/>
              </a:tblGrid>
              <a:tr h="1897653">
                <a:tc>
                  <a:txBody>
                    <a:bodyPr anchor="t" rtlCol="false"/>
                    <a:lstStyle/>
                    <a:p>
                      <a:pPr algn="ctr">
                        <a:lnSpc>
                          <a:spcPts val="5179"/>
                        </a:lnSpc>
                        <a:defRPr/>
                      </a:pPr>
                      <a:r>
                        <a:rPr lang="en-US" sz="3699">
                          <a:solidFill>
                            <a:srgbClr val="000000"/>
                          </a:solidFill>
                          <a:latin typeface="Childos Arabic"/>
                          <a:ea typeface="Childos Arabic"/>
                          <a:cs typeface="Childos Arabic"/>
                          <a:sym typeface="Childos Arabic"/>
                        </a:rPr>
                        <a:t>Critical Assumption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619"/>
                        </a:lnSpc>
                        <a:defRPr/>
                      </a:pPr>
                      <a:r>
                        <a:rPr lang="en-US" sz="3299">
                          <a:solidFill>
                            <a:srgbClr val="000000"/>
                          </a:solidFill>
                          <a:latin typeface="Childos Arabic"/>
                          <a:ea typeface="Childos Arabic"/>
                          <a:cs typeface="Childos Arabic"/>
                          <a:sym typeface="Childos Arabic"/>
                        </a:rPr>
                        <a:t>College students are willing to share college advice and need non-college advice from others.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97653">
                <a:tc>
                  <a:txBody>
                    <a:bodyPr anchor="t" rtlCol="false"/>
                    <a:lstStyle/>
                    <a:p>
                      <a:pPr algn="ctr">
                        <a:lnSpc>
                          <a:spcPts val="5179"/>
                        </a:lnSpc>
                        <a:defRPr/>
                      </a:pPr>
                      <a:r>
                        <a:rPr lang="en-US" sz="3699">
                          <a:solidFill>
                            <a:srgbClr val="000000"/>
                          </a:solidFill>
                          <a:latin typeface="Childos Arabic"/>
                          <a:ea typeface="Childos Arabic"/>
                          <a:cs typeface="Childos Arabic"/>
                          <a:sym typeface="Childos Arabic"/>
                        </a:rPr>
                        <a:t>Experience Prototype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899"/>
                        </a:lnSpc>
                        <a:defRPr/>
                      </a:pPr>
                      <a:r>
                        <a:rPr lang="en-US" sz="3499">
                          <a:solidFill>
                            <a:srgbClr val="000000"/>
                          </a:solidFill>
                          <a:latin typeface="Childos Arabic"/>
                          <a:ea typeface="Childos Arabic"/>
                          <a:cs typeface="Childos Arabic"/>
                          <a:sym typeface="Childos Arabic"/>
                        </a:rPr>
                        <a:t>Created an exchange for homework help: they did an HCI interview for CS homework help.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75191">
                <a:tc>
                  <a:txBody>
                    <a:bodyPr anchor="t" rtlCol="false"/>
                    <a:lstStyle/>
                    <a:p>
                      <a:pPr algn="ctr">
                        <a:lnSpc>
                          <a:spcPts val="5179"/>
                        </a:lnSpc>
                        <a:defRPr/>
                      </a:pPr>
                      <a:r>
                        <a:rPr lang="en-US" sz="3699">
                          <a:solidFill>
                            <a:srgbClr val="000000"/>
                          </a:solidFill>
                          <a:latin typeface="Childos Arabic"/>
                          <a:ea typeface="Childos Arabic"/>
                          <a:cs typeface="Childos Arabic"/>
                          <a:sym typeface="Childos Arabic"/>
                        </a:rPr>
                        <a:t>Test Subject(s)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599"/>
                        </a:lnSpc>
                        <a:defRPr/>
                      </a:pPr>
                      <a:r>
                        <a:rPr lang="en-US" sz="3999">
                          <a:solidFill>
                            <a:srgbClr val="000000"/>
                          </a:solidFill>
                          <a:latin typeface="Childos Arabic"/>
                          <a:ea typeface="Childos Arabic"/>
                          <a:cs typeface="Childos Arabic"/>
                          <a:sym typeface="Childos Arabic"/>
                        </a:rPr>
                        <a:t>Stanford student. Recruited from a friend. Relevant because they applied to multiple universities.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sp>
        <p:nvSpPr>
          <p:cNvPr name="Freeform 2" id="2"/>
          <p:cNvSpPr/>
          <p:nvPr/>
        </p:nvSpPr>
        <p:spPr>
          <a:xfrm flipH="false" flipV="false" rot="0">
            <a:off x="2194565" y="1447712"/>
            <a:ext cx="4281247" cy="8021072"/>
          </a:xfrm>
          <a:custGeom>
            <a:avLst/>
            <a:gdLst/>
            <a:ahLst/>
            <a:cxnLst/>
            <a:rect r="r" b="b" t="t" l="l"/>
            <a:pathLst>
              <a:path h="8021072" w="4281247">
                <a:moveTo>
                  <a:pt x="0" y="0"/>
                </a:moveTo>
                <a:lnTo>
                  <a:pt x="4281247" y="0"/>
                </a:lnTo>
                <a:lnTo>
                  <a:pt x="4281247" y="8021071"/>
                </a:lnTo>
                <a:lnTo>
                  <a:pt x="0" y="8021071"/>
                </a:lnTo>
                <a:lnTo>
                  <a:pt x="0" y="0"/>
                </a:lnTo>
                <a:close/>
              </a:path>
            </a:pathLst>
          </a:custGeom>
          <a:blipFill>
            <a:blip r:embed="rId2"/>
            <a:stretch>
              <a:fillRect l="0" t="0" r="0" b="0"/>
            </a:stretch>
          </a:blipFill>
        </p:spPr>
      </p:sp>
      <p:sp>
        <p:nvSpPr>
          <p:cNvPr name="Freeform 3" id="3"/>
          <p:cNvSpPr/>
          <p:nvPr/>
        </p:nvSpPr>
        <p:spPr>
          <a:xfrm flipH="false" flipV="false" rot="0">
            <a:off x="9469756" y="1447712"/>
            <a:ext cx="5677266" cy="7569687"/>
          </a:xfrm>
          <a:custGeom>
            <a:avLst/>
            <a:gdLst/>
            <a:ahLst/>
            <a:cxnLst/>
            <a:rect r="r" b="b" t="t" l="l"/>
            <a:pathLst>
              <a:path h="7569687" w="5677266">
                <a:moveTo>
                  <a:pt x="0" y="0"/>
                </a:moveTo>
                <a:lnTo>
                  <a:pt x="5677265" y="0"/>
                </a:lnTo>
                <a:lnTo>
                  <a:pt x="5677265" y="7569687"/>
                </a:lnTo>
                <a:lnTo>
                  <a:pt x="0" y="7569687"/>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2236607" y="3816773"/>
            <a:ext cx="4800261" cy="480026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E5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5746245" y="-387378"/>
            <a:ext cx="13787757" cy="11061757"/>
            <a:chOff x="0" y="0"/>
            <a:chExt cx="18383676" cy="14749009"/>
          </a:xfrm>
        </p:grpSpPr>
        <p:sp>
          <p:nvSpPr>
            <p:cNvPr name="Freeform 6" id="6"/>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0">
            <a:off x="2882496" y="4824475"/>
            <a:ext cx="3508483" cy="2784858"/>
          </a:xfrm>
          <a:custGeom>
            <a:avLst/>
            <a:gdLst/>
            <a:ahLst/>
            <a:cxnLst/>
            <a:rect r="r" b="b" t="t" l="l"/>
            <a:pathLst>
              <a:path h="2784858" w="3508483">
                <a:moveTo>
                  <a:pt x="0" y="0"/>
                </a:moveTo>
                <a:lnTo>
                  <a:pt x="3508483" y="0"/>
                </a:lnTo>
                <a:lnTo>
                  <a:pt x="3508483" y="2784858"/>
                </a:lnTo>
                <a:lnTo>
                  <a:pt x="0" y="27848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782689" y="1181100"/>
            <a:ext cx="7708096"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REFLECTION</a:t>
            </a:r>
          </a:p>
        </p:txBody>
      </p:sp>
      <p:sp>
        <p:nvSpPr>
          <p:cNvPr name="TextBox 12" id="12"/>
          <p:cNvSpPr txBox="true"/>
          <p:nvPr/>
        </p:nvSpPr>
        <p:spPr>
          <a:xfrm rot="0">
            <a:off x="7572063" y="2676779"/>
            <a:ext cx="9687237" cy="7013575"/>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442816"/>
                </a:solidFill>
                <a:latin typeface="Childos Arabic"/>
                <a:ea typeface="Childos Arabic"/>
                <a:cs typeface="Childos Arabic"/>
                <a:sym typeface="Childos Arabic"/>
              </a:rPr>
              <a:t>What worked:</a:t>
            </a:r>
          </a:p>
          <a:p>
            <a:pPr algn="l" marL="1079502" indent="-359834" lvl="2">
              <a:lnSpc>
                <a:spcPts val="3500"/>
              </a:lnSpc>
              <a:buFont typeface="Arial"/>
              <a:buChar char="⚬"/>
            </a:pPr>
            <a:r>
              <a:rPr lang="en-US" sz="2500">
                <a:solidFill>
                  <a:srgbClr val="442816"/>
                </a:solidFill>
                <a:latin typeface="Childos Arabic"/>
                <a:ea typeface="Childos Arabic"/>
                <a:cs typeface="Childos Arabic"/>
                <a:sym typeface="Childos Arabic"/>
              </a:rPr>
              <a:t>He understood the premise very quickly.</a:t>
            </a:r>
          </a:p>
          <a:p>
            <a:pPr algn="l" marL="1079502" indent="-359834" lvl="2">
              <a:lnSpc>
                <a:spcPts val="3500"/>
              </a:lnSpc>
              <a:buFont typeface="Arial"/>
              <a:buChar char="⚬"/>
            </a:pPr>
            <a:r>
              <a:rPr lang="en-US" sz="2500">
                <a:solidFill>
                  <a:srgbClr val="442816"/>
                </a:solidFill>
                <a:latin typeface="Childos Arabic"/>
                <a:ea typeface="Childos Arabic"/>
                <a:cs typeface="Childos Arabic"/>
                <a:sym typeface="Childos Arabic"/>
              </a:rPr>
              <a:t>He liked knowing how much commitment he was getting himself into before.</a:t>
            </a:r>
          </a:p>
          <a:p>
            <a:pPr algn="l" marL="539751" indent="-269876" lvl="1">
              <a:lnSpc>
                <a:spcPts val="3500"/>
              </a:lnSpc>
              <a:buFont typeface="Arial"/>
              <a:buChar char="•"/>
            </a:pPr>
            <a:r>
              <a:rPr lang="en-US" sz="2500">
                <a:solidFill>
                  <a:srgbClr val="442816"/>
                </a:solidFill>
                <a:latin typeface="Childos Arabic"/>
                <a:ea typeface="Childos Arabic"/>
                <a:cs typeface="Childos Arabic"/>
                <a:sym typeface="Childos Arabic"/>
              </a:rPr>
              <a:t>What didn’t work:</a:t>
            </a:r>
          </a:p>
          <a:p>
            <a:pPr algn="l" marL="1079502" indent="-359834" lvl="2">
              <a:lnSpc>
                <a:spcPts val="3500"/>
              </a:lnSpc>
              <a:buFont typeface="Arial"/>
              <a:buChar char="⚬"/>
            </a:pPr>
            <a:r>
              <a:rPr lang="en-US" sz="2500">
                <a:solidFill>
                  <a:srgbClr val="442816"/>
                </a:solidFill>
                <a:latin typeface="Childos Arabic"/>
                <a:ea typeface="Childos Arabic"/>
                <a:cs typeface="Childos Arabic"/>
                <a:sym typeface="Childos Arabic"/>
              </a:rPr>
              <a:t>Complained about the overhead of getting help requiring multiple back and forth. </a:t>
            </a:r>
          </a:p>
          <a:p>
            <a:pPr algn="l" marL="1079502" indent="-359834" lvl="2">
              <a:lnSpc>
                <a:spcPts val="3500"/>
              </a:lnSpc>
              <a:buFont typeface="Arial"/>
              <a:buChar char="⚬"/>
            </a:pPr>
            <a:r>
              <a:rPr lang="en-US" sz="2500">
                <a:solidFill>
                  <a:srgbClr val="442816"/>
                </a:solidFill>
                <a:latin typeface="Childos Arabic"/>
                <a:ea typeface="Childos Arabic"/>
                <a:cs typeface="Childos Arabic"/>
                <a:sym typeface="Childos Arabic"/>
              </a:rPr>
              <a:t>Misused the experiment for attempted academic dishonesty (jokingly).</a:t>
            </a:r>
          </a:p>
          <a:p>
            <a:pPr algn="l" marL="1079502" indent="-359834" lvl="2">
              <a:lnSpc>
                <a:spcPts val="3500"/>
              </a:lnSpc>
              <a:buFont typeface="Arial"/>
              <a:buChar char="⚬"/>
            </a:pPr>
            <a:r>
              <a:rPr lang="en-US" sz="2500">
                <a:solidFill>
                  <a:srgbClr val="442816"/>
                </a:solidFill>
                <a:latin typeface="Childos Arabic"/>
                <a:ea typeface="Childos Arabic"/>
                <a:cs typeface="Childos Arabic"/>
                <a:sym typeface="Childos Arabic"/>
              </a:rPr>
              <a:t>D</a:t>
            </a:r>
            <a:r>
              <a:rPr lang="en-US" sz="2500">
                <a:solidFill>
                  <a:srgbClr val="442816"/>
                </a:solidFill>
                <a:latin typeface="Childos Arabic"/>
                <a:ea typeface="Childos Arabic"/>
                <a:cs typeface="Childos Arabic"/>
                <a:sym typeface="Childos Arabic"/>
              </a:rPr>
              <a:t>idn’t like the possibility of only partial help or advice, depending on what I accepted.</a:t>
            </a:r>
          </a:p>
          <a:p>
            <a:pPr algn="l" marL="1079502" indent="-359834" lvl="2">
              <a:lnSpc>
                <a:spcPts val="3500"/>
              </a:lnSpc>
              <a:buFont typeface="Arial"/>
              <a:buChar char="⚬"/>
            </a:pPr>
            <a:r>
              <a:rPr lang="en-US" sz="2500">
                <a:solidFill>
                  <a:srgbClr val="442816"/>
                </a:solidFill>
                <a:latin typeface="Childos Arabic"/>
                <a:ea typeface="Childos Arabic"/>
                <a:cs typeface="Childos Arabic"/>
                <a:sym typeface="Childos Arabic"/>
              </a:rPr>
              <a:t>Felt transactional.</a:t>
            </a:r>
          </a:p>
          <a:p>
            <a:pPr algn="l" marL="539751" indent="-269876" lvl="1">
              <a:lnSpc>
                <a:spcPts val="3500"/>
              </a:lnSpc>
              <a:buFont typeface="Arial"/>
              <a:buChar char="•"/>
            </a:pPr>
            <a:r>
              <a:rPr lang="en-US" sz="2500">
                <a:solidFill>
                  <a:srgbClr val="442816"/>
                </a:solidFill>
                <a:latin typeface="Childos Arabic"/>
                <a:ea typeface="Childos Arabic"/>
                <a:cs typeface="Childos Arabic"/>
                <a:sym typeface="Childos Arabic"/>
              </a:rPr>
              <a:t>Implications:</a:t>
            </a:r>
          </a:p>
          <a:p>
            <a:pPr algn="l" marL="1079502" indent="-359834" lvl="2">
              <a:lnSpc>
                <a:spcPts val="3500"/>
              </a:lnSpc>
              <a:buFont typeface="Arial"/>
              <a:buChar char="⚬"/>
            </a:pPr>
            <a:r>
              <a:rPr lang="en-US" sz="2500">
                <a:solidFill>
                  <a:srgbClr val="442816"/>
                </a:solidFill>
                <a:latin typeface="Childos Arabic"/>
                <a:ea typeface="Childos Arabic"/>
                <a:cs typeface="Childos Arabic"/>
                <a:sym typeface="Childos Arabic"/>
              </a:rPr>
              <a:t>People can easily lie to get information they want.</a:t>
            </a:r>
          </a:p>
          <a:p>
            <a:pPr algn="l" marL="1079502" indent="-359834" lvl="2">
              <a:lnSpc>
                <a:spcPts val="3500"/>
              </a:lnSpc>
              <a:buFont typeface="Arial"/>
              <a:buChar char="⚬"/>
            </a:pPr>
            <a:r>
              <a:rPr lang="en-US" sz="2500">
                <a:solidFill>
                  <a:srgbClr val="442816"/>
                </a:solidFill>
                <a:latin typeface="Childos Arabic"/>
                <a:ea typeface="Childos Arabic"/>
                <a:cs typeface="Childos Arabic"/>
                <a:sym typeface="Childos Arabic"/>
              </a:rPr>
              <a:t>This solution is NOT the most applicable.</a:t>
            </a:r>
          </a:p>
          <a:p>
            <a:pPr algn="l" marL="1079502" indent="-359834" lvl="2">
              <a:lnSpc>
                <a:spcPts val="3500"/>
              </a:lnSpc>
              <a:spcBef>
                <a:spcPct val="0"/>
              </a:spcBef>
              <a:buFont typeface="Arial"/>
              <a:buChar char="⚬"/>
            </a:pPr>
            <a:r>
              <a:rPr lang="en-US" sz="2500">
                <a:solidFill>
                  <a:srgbClr val="442816"/>
                </a:solidFill>
                <a:latin typeface="Childos Arabic"/>
                <a:ea typeface="Childos Arabic"/>
                <a:cs typeface="Childos Arabic"/>
                <a:sym typeface="Childos Arabic"/>
              </a:rPr>
              <a:t>The assumption IS true, but students may find shortcuts like lying.</a:t>
            </a:r>
          </a:p>
        </p:txBody>
      </p:sp>
      <p:grpSp>
        <p:nvGrpSpPr>
          <p:cNvPr name="Group 13" id="13"/>
          <p:cNvGrpSpPr/>
          <p:nvPr/>
        </p:nvGrpSpPr>
        <p:grpSpPr>
          <a:xfrm rot="0">
            <a:off x="-7928709" y="0"/>
            <a:ext cx="13787757" cy="11061757"/>
            <a:chOff x="0" y="0"/>
            <a:chExt cx="18383676" cy="14749009"/>
          </a:xfrm>
        </p:grpSpPr>
        <p:sp>
          <p:nvSpPr>
            <p:cNvPr name="Freeform 14" id="14"/>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045965"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954096" y="5353920"/>
            <a:ext cx="3253584" cy="3253584"/>
          </a:xfrm>
          <a:custGeom>
            <a:avLst/>
            <a:gdLst/>
            <a:ahLst/>
            <a:cxnLst/>
            <a:rect r="r" b="b" t="t" l="l"/>
            <a:pathLst>
              <a:path h="3253584" w="3253584">
                <a:moveTo>
                  <a:pt x="0" y="0"/>
                </a:moveTo>
                <a:lnTo>
                  <a:pt x="3253585" y="0"/>
                </a:lnTo>
                <a:lnTo>
                  <a:pt x="3253585" y="3253585"/>
                </a:lnTo>
                <a:lnTo>
                  <a:pt x="0" y="3253585"/>
                </a:lnTo>
                <a:lnTo>
                  <a:pt x="0" y="0"/>
                </a:lnTo>
                <a:close/>
              </a:path>
            </a:pathLst>
          </a:custGeom>
          <a:blipFill>
            <a:blip r:embed="rId4"/>
            <a:stretch>
              <a:fillRect l="0" t="0" r="0" b="0"/>
            </a:stretch>
          </a:blipFill>
        </p:spPr>
      </p:sp>
      <p:sp>
        <p:nvSpPr>
          <p:cNvPr name="TextBox 10" id="10"/>
          <p:cNvSpPr txBox="true"/>
          <p:nvPr/>
        </p:nvSpPr>
        <p:spPr>
          <a:xfrm rot="0">
            <a:off x="836400" y="3609081"/>
            <a:ext cx="3371281" cy="834975"/>
          </a:xfrm>
          <a:prstGeom prst="rect">
            <a:avLst/>
          </a:prstGeom>
        </p:spPr>
        <p:txBody>
          <a:bodyPr anchor="t" rtlCol="false" tIns="0" lIns="0" bIns="0" rIns="0">
            <a:spAutoFit/>
          </a:bodyPr>
          <a:lstStyle/>
          <a:p>
            <a:pPr algn="ctr">
              <a:lnSpc>
                <a:spcPts val="6384"/>
              </a:lnSpc>
            </a:pPr>
            <a:r>
              <a:rPr lang="en-US" sz="6139">
                <a:solidFill>
                  <a:srgbClr val="442816"/>
                </a:solidFill>
                <a:latin typeface="Balmy"/>
                <a:ea typeface="Balmy"/>
                <a:cs typeface="Balmy"/>
                <a:sym typeface="Balmy"/>
              </a:rPr>
              <a:t>Sally</a:t>
            </a:r>
          </a:p>
        </p:txBody>
      </p:sp>
      <p:sp>
        <p:nvSpPr>
          <p:cNvPr name="TextBox 11" id="11"/>
          <p:cNvSpPr txBox="true"/>
          <p:nvPr/>
        </p:nvSpPr>
        <p:spPr>
          <a:xfrm rot="0">
            <a:off x="545802" y="4377381"/>
            <a:ext cx="3952527" cy="720659"/>
          </a:xfrm>
          <a:prstGeom prst="rect">
            <a:avLst/>
          </a:prstGeom>
        </p:spPr>
        <p:txBody>
          <a:bodyPr anchor="t" rtlCol="false" tIns="0" lIns="0" bIns="0" rIns="0">
            <a:spAutoFit/>
          </a:bodyPr>
          <a:lstStyle/>
          <a:p>
            <a:pPr algn="ctr">
              <a:lnSpc>
                <a:spcPts val="2800"/>
              </a:lnSpc>
            </a:pPr>
            <a:r>
              <a:rPr lang="en-US" sz="2000">
                <a:solidFill>
                  <a:srgbClr val="442816"/>
                </a:solidFill>
                <a:latin typeface="Childos Arabic Light"/>
                <a:ea typeface="Childos Arabic Light"/>
                <a:cs typeface="Childos Arabic Light"/>
                <a:sym typeface="Childos Arabic Light"/>
              </a:rPr>
              <a:t>Economics ‘25</a:t>
            </a:r>
          </a:p>
          <a:p>
            <a:pPr algn="ctr">
              <a:lnSpc>
                <a:spcPts val="2800"/>
              </a:lnSpc>
              <a:spcBef>
                <a:spcPct val="0"/>
              </a:spcBef>
            </a:pPr>
            <a:r>
              <a:rPr lang="en-US" sz="2000">
                <a:solidFill>
                  <a:srgbClr val="442816"/>
                </a:solidFill>
                <a:latin typeface="Childos Arabic Light"/>
                <a:ea typeface="Childos Arabic Light"/>
                <a:cs typeface="Childos Arabic Light"/>
                <a:sym typeface="Childos Arabic Light"/>
              </a:rPr>
              <a:t>Hong Kong</a:t>
            </a:r>
          </a:p>
        </p:txBody>
      </p:sp>
      <p:sp>
        <p:nvSpPr>
          <p:cNvPr name="Freeform 12" id="12"/>
          <p:cNvSpPr/>
          <p:nvPr/>
        </p:nvSpPr>
        <p:spPr>
          <a:xfrm flipH="false" flipV="false" rot="0">
            <a:off x="5294875" y="5323878"/>
            <a:ext cx="3283627" cy="3283627"/>
          </a:xfrm>
          <a:custGeom>
            <a:avLst/>
            <a:gdLst/>
            <a:ahLst/>
            <a:cxnLst/>
            <a:rect r="r" b="b" t="t" l="l"/>
            <a:pathLst>
              <a:path h="3283627" w="3283627">
                <a:moveTo>
                  <a:pt x="0" y="0"/>
                </a:moveTo>
                <a:lnTo>
                  <a:pt x="3283627" y="0"/>
                </a:lnTo>
                <a:lnTo>
                  <a:pt x="3283627" y="3283627"/>
                </a:lnTo>
                <a:lnTo>
                  <a:pt x="0" y="3283627"/>
                </a:lnTo>
                <a:lnTo>
                  <a:pt x="0" y="0"/>
                </a:lnTo>
                <a:close/>
              </a:path>
            </a:pathLst>
          </a:custGeom>
          <a:blipFill>
            <a:blip r:embed="rId5"/>
            <a:stretch>
              <a:fillRect l="0" t="0" r="0" b="0"/>
            </a:stretch>
          </a:blipFill>
        </p:spPr>
      </p:sp>
      <p:sp>
        <p:nvSpPr>
          <p:cNvPr name="Freeform 13" id="13"/>
          <p:cNvSpPr/>
          <p:nvPr/>
        </p:nvSpPr>
        <p:spPr>
          <a:xfrm flipH="false" flipV="false" rot="0">
            <a:off x="14127675" y="5323878"/>
            <a:ext cx="3283627" cy="3283627"/>
          </a:xfrm>
          <a:custGeom>
            <a:avLst/>
            <a:gdLst/>
            <a:ahLst/>
            <a:cxnLst/>
            <a:rect r="r" b="b" t="t" l="l"/>
            <a:pathLst>
              <a:path h="3283627" w="3283627">
                <a:moveTo>
                  <a:pt x="0" y="0"/>
                </a:moveTo>
                <a:lnTo>
                  <a:pt x="3283627" y="0"/>
                </a:lnTo>
                <a:lnTo>
                  <a:pt x="3283627" y="3283627"/>
                </a:lnTo>
                <a:lnTo>
                  <a:pt x="0" y="3283627"/>
                </a:lnTo>
                <a:lnTo>
                  <a:pt x="0" y="0"/>
                </a:lnTo>
                <a:close/>
              </a:path>
            </a:pathLst>
          </a:custGeom>
          <a:blipFill>
            <a:blip r:embed="rId6"/>
            <a:stretch>
              <a:fillRect l="0" t="0" r="0" b="0"/>
            </a:stretch>
          </a:blipFill>
        </p:spPr>
      </p:sp>
      <p:sp>
        <p:nvSpPr>
          <p:cNvPr name="Freeform 14" id="14"/>
          <p:cNvSpPr/>
          <p:nvPr/>
        </p:nvSpPr>
        <p:spPr>
          <a:xfrm flipH="false" flipV="false" rot="0">
            <a:off x="9707439" y="5323878"/>
            <a:ext cx="3287745" cy="3283627"/>
          </a:xfrm>
          <a:custGeom>
            <a:avLst/>
            <a:gdLst/>
            <a:ahLst/>
            <a:cxnLst/>
            <a:rect r="r" b="b" t="t" l="l"/>
            <a:pathLst>
              <a:path h="3283627" w="3287745">
                <a:moveTo>
                  <a:pt x="0" y="0"/>
                </a:moveTo>
                <a:lnTo>
                  <a:pt x="3287745" y="0"/>
                </a:lnTo>
                <a:lnTo>
                  <a:pt x="3287745" y="3283627"/>
                </a:lnTo>
                <a:lnTo>
                  <a:pt x="0" y="3283627"/>
                </a:lnTo>
                <a:lnTo>
                  <a:pt x="0" y="0"/>
                </a:lnTo>
                <a:close/>
              </a:path>
            </a:pathLst>
          </a:custGeom>
          <a:blipFill>
            <a:blip r:embed="rId7"/>
            <a:stretch>
              <a:fillRect l="-53063" t="0" r="-42126" b="-29557"/>
            </a:stretch>
          </a:blipFill>
        </p:spPr>
      </p:sp>
      <p:grpSp>
        <p:nvGrpSpPr>
          <p:cNvPr name="Group 15" id="15"/>
          <p:cNvGrpSpPr/>
          <p:nvPr/>
        </p:nvGrpSpPr>
        <p:grpSpPr>
          <a:xfrm rot="0">
            <a:off x="9375048" y="3513831"/>
            <a:ext cx="3952527" cy="1584275"/>
            <a:chOff x="0" y="0"/>
            <a:chExt cx="5270036" cy="2112366"/>
          </a:xfrm>
        </p:grpSpPr>
        <p:sp>
          <p:nvSpPr>
            <p:cNvPr name="TextBox 16" id="16"/>
            <p:cNvSpPr txBox="true"/>
            <p:nvPr/>
          </p:nvSpPr>
          <p:spPr>
            <a:xfrm rot="0">
              <a:off x="387465" y="95250"/>
              <a:ext cx="4495041" cy="1145049"/>
            </a:xfrm>
            <a:prstGeom prst="rect">
              <a:avLst/>
            </a:prstGeom>
          </p:spPr>
          <p:txBody>
            <a:bodyPr anchor="t" rtlCol="false" tIns="0" lIns="0" bIns="0" rIns="0">
              <a:spAutoFit/>
            </a:bodyPr>
            <a:lstStyle/>
            <a:p>
              <a:pPr algn="ctr">
                <a:lnSpc>
                  <a:spcPts val="6384"/>
                </a:lnSpc>
              </a:pPr>
              <a:r>
                <a:rPr lang="en-US" sz="6139">
                  <a:solidFill>
                    <a:srgbClr val="442816"/>
                  </a:solidFill>
                  <a:latin typeface="Balmy"/>
                  <a:ea typeface="Balmy"/>
                  <a:cs typeface="Balmy"/>
                  <a:sym typeface="Balmy"/>
                </a:rPr>
                <a:t>ZIjian</a:t>
              </a:r>
            </a:p>
          </p:txBody>
        </p:sp>
        <p:sp>
          <p:nvSpPr>
            <p:cNvPr name="TextBox 17" id="17"/>
            <p:cNvSpPr txBox="true"/>
            <p:nvPr/>
          </p:nvSpPr>
          <p:spPr>
            <a:xfrm rot="0">
              <a:off x="0" y="1173624"/>
              <a:ext cx="5270036" cy="938742"/>
            </a:xfrm>
            <a:prstGeom prst="rect">
              <a:avLst/>
            </a:prstGeom>
          </p:spPr>
          <p:txBody>
            <a:bodyPr anchor="t" rtlCol="false" tIns="0" lIns="0" bIns="0" rIns="0">
              <a:spAutoFit/>
            </a:bodyPr>
            <a:lstStyle/>
            <a:p>
              <a:pPr algn="ctr">
                <a:lnSpc>
                  <a:spcPts val="2800"/>
                </a:lnSpc>
              </a:pPr>
              <a:r>
                <a:rPr lang="en-US" sz="2000">
                  <a:solidFill>
                    <a:srgbClr val="442816"/>
                  </a:solidFill>
                  <a:latin typeface="Childos Arabic Light"/>
                  <a:ea typeface="Childos Arabic Light"/>
                  <a:cs typeface="Childos Arabic Light"/>
                  <a:sym typeface="Childos Arabic Light"/>
                </a:rPr>
                <a:t>Symsys ‘26</a:t>
              </a:r>
            </a:p>
            <a:p>
              <a:pPr algn="ctr">
                <a:lnSpc>
                  <a:spcPts val="2800"/>
                </a:lnSpc>
                <a:spcBef>
                  <a:spcPct val="0"/>
                </a:spcBef>
              </a:pPr>
              <a:r>
                <a:rPr lang="en-US" sz="2000">
                  <a:solidFill>
                    <a:srgbClr val="442816"/>
                  </a:solidFill>
                  <a:latin typeface="Childos Arabic Light"/>
                  <a:ea typeface="Childos Arabic Light"/>
                  <a:cs typeface="Childos Arabic Light"/>
                  <a:sym typeface="Childos Arabic Light"/>
                </a:rPr>
                <a:t>Chengdu, China</a:t>
              </a:r>
            </a:p>
          </p:txBody>
        </p:sp>
      </p:grpSp>
      <p:grpSp>
        <p:nvGrpSpPr>
          <p:cNvPr name="Group 18" id="18"/>
          <p:cNvGrpSpPr/>
          <p:nvPr/>
        </p:nvGrpSpPr>
        <p:grpSpPr>
          <a:xfrm rot="0">
            <a:off x="13789671" y="3513831"/>
            <a:ext cx="3952527" cy="1584208"/>
            <a:chOff x="0" y="0"/>
            <a:chExt cx="5270036" cy="2112278"/>
          </a:xfrm>
        </p:grpSpPr>
        <p:sp>
          <p:nvSpPr>
            <p:cNvPr name="TextBox 19" id="19"/>
            <p:cNvSpPr txBox="true"/>
            <p:nvPr/>
          </p:nvSpPr>
          <p:spPr>
            <a:xfrm rot="0">
              <a:off x="387465" y="95250"/>
              <a:ext cx="4495041" cy="1145049"/>
            </a:xfrm>
            <a:prstGeom prst="rect">
              <a:avLst/>
            </a:prstGeom>
          </p:spPr>
          <p:txBody>
            <a:bodyPr anchor="t" rtlCol="false" tIns="0" lIns="0" bIns="0" rIns="0">
              <a:spAutoFit/>
            </a:bodyPr>
            <a:lstStyle/>
            <a:p>
              <a:pPr algn="ctr">
                <a:lnSpc>
                  <a:spcPts val="6384"/>
                </a:lnSpc>
              </a:pPr>
              <a:r>
                <a:rPr lang="en-US" sz="6139">
                  <a:solidFill>
                    <a:srgbClr val="442816"/>
                  </a:solidFill>
                  <a:latin typeface="Balmy"/>
                  <a:ea typeface="Balmy"/>
                  <a:cs typeface="Balmy"/>
                  <a:sym typeface="Balmy"/>
                </a:rPr>
                <a:t>ERIC</a:t>
              </a:r>
            </a:p>
          </p:txBody>
        </p:sp>
        <p:sp>
          <p:nvSpPr>
            <p:cNvPr name="TextBox 20" id="20"/>
            <p:cNvSpPr txBox="true"/>
            <p:nvPr/>
          </p:nvSpPr>
          <p:spPr>
            <a:xfrm rot="0">
              <a:off x="0" y="1173624"/>
              <a:ext cx="5270036" cy="938653"/>
            </a:xfrm>
            <a:prstGeom prst="rect">
              <a:avLst/>
            </a:prstGeom>
          </p:spPr>
          <p:txBody>
            <a:bodyPr anchor="t" rtlCol="false" tIns="0" lIns="0" bIns="0" rIns="0">
              <a:spAutoFit/>
            </a:bodyPr>
            <a:lstStyle/>
            <a:p>
              <a:pPr algn="ctr">
                <a:lnSpc>
                  <a:spcPts val="2800"/>
                </a:lnSpc>
              </a:pPr>
              <a:r>
                <a:rPr lang="en-US" sz="2000">
                  <a:solidFill>
                    <a:srgbClr val="442816"/>
                  </a:solidFill>
                  <a:latin typeface="Childos Arabic Light"/>
                  <a:ea typeface="Childos Arabic Light"/>
                  <a:cs typeface="Childos Arabic Light"/>
                  <a:sym typeface="Childos Arabic Light"/>
                </a:rPr>
                <a:t>CS ‘24</a:t>
              </a:r>
            </a:p>
            <a:p>
              <a:pPr algn="ctr">
                <a:lnSpc>
                  <a:spcPts val="2800"/>
                </a:lnSpc>
                <a:spcBef>
                  <a:spcPct val="0"/>
                </a:spcBef>
              </a:pPr>
              <a:r>
                <a:rPr lang="en-US" sz="2000">
                  <a:solidFill>
                    <a:srgbClr val="442816"/>
                  </a:solidFill>
                  <a:latin typeface="Childos Arabic Light"/>
                  <a:ea typeface="Childos Arabic Light"/>
                  <a:cs typeface="Childos Arabic Light"/>
                  <a:sym typeface="Childos Arabic Light"/>
                </a:rPr>
                <a:t>California</a:t>
              </a:r>
            </a:p>
          </p:txBody>
        </p:sp>
      </p:grpSp>
      <p:sp>
        <p:nvSpPr>
          <p:cNvPr name="TextBox 21" id="21"/>
          <p:cNvSpPr txBox="true"/>
          <p:nvPr/>
        </p:nvSpPr>
        <p:spPr>
          <a:xfrm rot="0">
            <a:off x="3388552" y="1612955"/>
            <a:ext cx="11510897" cy="1450617"/>
          </a:xfrm>
          <a:prstGeom prst="rect">
            <a:avLst/>
          </a:prstGeom>
        </p:spPr>
        <p:txBody>
          <a:bodyPr anchor="t" rtlCol="false" tIns="0" lIns="0" bIns="0" rIns="0">
            <a:spAutoFit/>
          </a:bodyPr>
          <a:lstStyle/>
          <a:p>
            <a:pPr algn="ctr">
              <a:lnSpc>
                <a:spcPts val="11002"/>
              </a:lnSpc>
            </a:pPr>
            <a:r>
              <a:rPr lang="en-US" sz="10579">
                <a:solidFill>
                  <a:srgbClr val="442816"/>
                </a:solidFill>
                <a:latin typeface="Balmy"/>
                <a:ea typeface="Balmy"/>
                <a:cs typeface="Balmy"/>
                <a:sym typeface="Balmy"/>
              </a:rPr>
              <a:t>Meet the team!</a:t>
            </a:r>
          </a:p>
        </p:txBody>
      </p:sp>
      <p:grpSp>
        <p:nvGrpSpPr>
          <p:cNvPr name="Group 22" id="22"/>
          <p:cNvGrpSpPr/>
          <p:nvPr/>
        </p:nvGrpSpPr>
        <p:grpSpPr>
          <a:xfrm rot="0">
            <a:off x="4960425" y="3513831"/>
            <a:ext cx="3952527" cy="1584275"/>
            <a:chOff x="0" y="0"/>
            <a:chExt cx="5270036" cy="2112366"/>
          </a:xfrm>
        </p:grpSpPr>
        <p:sp>
          <p:nvSpPr>
            <p:cNvPr name="TextBox 23" id="23"/>
            <p:cNvSpPr txBox="true"/>
            <p:nvPr/>
          </p:nvSpPr>
          <p:spPr>
            <a:xfrm rot="0">
              <a:off x="387465" y="95250"/>
              <a:ext cx="4495041" cy="1145049"/>
            </a:xfrm>
            <a:prstGeom prst="rect">
              <a:avLst/>
            </a:prstGeom>
          </p:spPr>
          <p:txBody>
            <a:bodyPr anchor="t" rtlCol="false" tIns="0" lIns="0" bIns="0" rIns="0">
              <a:spAutoFit/>
            </a:bodyPr>
            <a:lstStyle/>
            <a:p>
              <a:pPr algn="ctr">
                <a:lnSpc>
                  <a:spcPts val="6384"/>
                </a:lnSpc>
              </a:pPr>
              <a:r>
                <a:rPr lang="en-US" sz="6139">
                  <a:solidFill>
                    <a:srgbClr val="442816"/>
                  </a:solidFill>
                  <a:latin typeface="Balmy"/>
                  <a:ea typeface="Balmy"/>
                  <a:cs typeface="Balmy"/>
                  <a:sym typeface="Balmy"/>
                </a:rPr>
                <a:t>Steve</a:t>
              </a:r>
            </a:p>
          </p:txBody>
        </p:sp>
        <p:sp>
          <p:nvSpPr>
            <p:cNvPr name="TextBox 24" id="24"/>
            <p:cNvSpPr txBox="true"/>
            <p:nvPr/>
          </p:nvSpPr>
          <p:spPr>
            <a:xfrm rot="0">
              <a:off x="0" y="1173624"/>
              <a:ext cx="5270036" cy="938742"/>
            </a:xfrm>
            <a:prstGeom prst="rect">
              <a:avLst/>
            </a:prstGeom>
          </p:spPr>
          <p:txBody>
            <a:bodyPr anchor="t" rtlCol="false" tIns="0" lIns="0" bIns="0" rIns="0">
              <a:spAutoFit/>
            </a:bodyPr>
            <a:lstStyle/>
            <a:p>
              <a:pPr algn="ctr">
                <a:lnSpc>
                  <a:spcPts val="2800"/>
                </a:lnSpc>
              </a:pPr>
              <a:r>
                <a:rPr lang="en-US" sz="2000">
                  <a:solidFill>
                    <a:srgbClr val="442816"/>
                  </a:solidFill>
                  <a:latin typeface="Childos Arabic Light"/>
                  <a:ea typeface="Childos Arabic Light"/>
                  <a:cs typeface="Childos Arabic Light"/>
                  <a:sym typeface="Childos Arabic Light"/>
                </a:rPr>
                <a:t>CS ‘25</a:t>
              </a:r>
            </a:p>
            <a:p>
              <a:pPr algn="ctr">
                <a:lnSpc>
                  <a:spcPts val="2800"/>
                </a:lnSpc>
                <a:spcBef>
                  <a:spcPct val="0"/>
                </a:spcBef>
              </a:pPr>
              <a:r>
                <a:rPr lang="en-US" sz="2000">
                  <a:solidFill>
                    <a:srgbClr val="442816"/>
                  </a:solidFill>
                  <a:latin typeface="Childos Arabic Light"/>
                  <a:ea typeface="Childos Arabic Light"/>
                  <a:cs typeface="Childos Arabic Light"/>
                  <a:sym typeface="Childos Arabic Light"/>
                </a:rPr>
                <a:t>California</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2236607" y="3816773"/>
            <a:ext cx="4800261" cy="480026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E5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5746245" y="-387378"/>
            <a:ext cx="13787757" cy="11061757"/>
            <a:chOff x="0" y="0"/>
            <a:chExt cx="18383676" cy="14749009"/>
          </a:xfrm>
        </p:grpSpPr>
        <p:sp>
          <p:nvSpPr>
            <p:cNvPr name="Freeform 6" id="6"/>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10" id="10"/>
          <p:cNvSpPr txBox="true"/>
          <p:nvPr/>
        </p:nvSpPr>
        <p:spPr>
          <a:xfrm rot="0">
            <a:off x="782689" y="1181100"/>
            <a:ext cx="7708096"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Ethics</a:t>
            </a:r>
          </a:p>
        </p:txBody>
      </p:sp>
      <p:sp>
        <p:nvSpPr>
          <p:cNvPr name="TextBox 11" id="11"/>
          <p:cNvSpPr txBox="true"/>
          <p:nvPr/>
        </p:nvSpPr>
        <p:spPr>
          <a:xfrm rot="0">
            <a:off x="8296111" y="3413038"/>
            <a:ext cx="8475800" cy="5502957"/>
          </a:xfrm>
          <a:prstGeom prst="rect">
            <a:avLst/>
          </a:prstGeom>
        </p:spPr>
        <p:txBody>
          <a:bodyPr anchor="t" rtlCol="false" tIns="0" lIns="0" bIns="0" rIns="0">
            <a:spAutoFit/>
          </a:bodyPr>
          <a:lstStyle/>
          <a:p>
            <a:pPr algn="l" marL="749852" indent="-374926" lvl="1">
              <a:lnSpc>
                <a:spcPts val="4862"/>
              </a:lnSpc>
              <a:buFont typeface="Arial"/>
              <a:buChar char="•"/>
            </a:pPr>
            <a:r>
              <a:rPr lang="en-US" sz="3473">
                <a:solidFill>
                  <a:srgbClr val="442816"/>
                </a:solidFill>
                <a:latin typeface="Childos Arabic Light"/>
                <a:ea typeface="Childos Arabic Light"/>
                <a:cs typeface="Childos Arabic Light"/>
                <a:sym typeface="Childos Arabic Light"/>
              </a:rPr>
              <a:t>With just an honor system as the basis of this solution, more competitive students will likely have more information to share.</a:t>
            </a:r>
          </a:p>
          <a:p>
            <a:pPr algn="l" marL="749852" indent="-374926" lvl="1">
              <a:lnSpc>
                <a:spcPts val="4862"/>
              </a:lnSpc>
              <a:buFont typeface="Arial"/>
              <a:buChar char="•"/>
            </a:pPr>
            <a:r>
              <a:rPr lang="en-US" sz="3473">
                <a:solidFill>
                  <a:srgbClr val="442816"/>
                </a:solidFill>
                <a:latin typeface="Childos Arabic Light"/>
                <a:ea typeface="Childos Arabic Light"/>
                <a:cs typeface="Childos Arabic Light"/>
                <a:sym typeface="Childos Arabic Light"/>
              </a:rPr>
              <a:t>This solution seems to exclude people from more disadvantaged backgrounds, as they may have less information to share.</a:t>
            </a:r>
          </a:p>
          <a:p>
            <a:pPr algn="l" marL="749852" indent="-374926" lvl="1">
              <a:lnSpc>
                <a:spcPts val="4862"/>
              </a:lnSpc>
              <a:buFont typeface="Arial"/>
              <a:buChar char="•"/>
            </a:pPr>
            <a:r>
              <a:rPr lang="en-US" sz="3473">
                <a:solidFill>
                  <a:srgbClr val="442816"/>
                </a:solidFill>
                <a:latin typeface="Childos Arabic Light"/>
                <a:ea typeface="Childos Arabic Light"/>
                <a:cs typeface="Childos Arabic Light"/>
                <a:sym typeface="Childos Arabic Light"/>
              </a:rPr>
              <a:t>By opening up the type of information that can be exchanged, we can include broader perspectives and more people.</a:t>
            </a:r>
          </a:p>
        </p:txBody>
      </p:sp>
      <p:sp>
        <p:nvSpPr>
          <p:cNvPr name="Freeform 12" id="12"/>
          <p:cNvSpPr/>
          <p:nvPr/>
        </p:nvSpPr>
        <p:spPr>
          <a:xfrm flipH="false" flipV="false" rot="0">
            <a:off x="-867882" y="0"/>
            <a:ext cx="6795509" cy="5478879"/>
          </a:xfrm>
          <a:custGeom>
            <a:avLst/>
            <a:gdLst/>
            <a:ahLst/>
            <a:cxnLst/>
            <a:rect r="r" b="b" t="t" l="l"/>
            <a:pathLst>
              <a:path h="5478879" w="6795509">
                <a:moveTo>
                  <a:pt x="0" y="0"/>
                </a:moveTo>
                <a:lnTo>
                  <a:pt x="6795510" y="0"/>
                </a:lnTo>
                <a:lnTo>
                  <a:pt x="6795510" y="5478879"/>
                </a:lnTo>
                <a:lnTo>
                  <a:pt x="0" y="5478879"/>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867882" y="5582877"/>
            <a:ext cx="6795509" cy="5478879"/>
          </a:xfrm>
          <a:custGeom>
            <a:avLst/>
            <a:gdLst/>
            <a:ahLst/>
            <a:cxnLst/>
            <a:rect r="r" b="b" t="t" l="l"/>
            <a:pathLst>
              <a:path h="5478879" w="6795509">
                <a:moveTo>
                  <a:pt x="0" y="0"/>
                </a:moveTo>
                <a:lnTo>
                  <a:pt x="6795510" y="0"/>
                </a:lnTo>
                <a:lnTo>
                  <a:pt x="6795510" y="5478880"/>
                </a:lnTo>
                <a:lnTo>
                  <a:pt x="0" y="547888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3047488" y="4609572"/>
            <a:ext cx="3178499" cy="3214664"/>
          </a:xfrm>
          <a:custGeom>
            <a:avLst/>
            <a:gdLst/>
            <a:ahLst/>
            <a:cxnLst/>
            <a:rect r="r" b="b" t="t" l="l"/>
            <a:pathLst>
              <a:path h="3214664" w="3178499">
                <a:moveTo>
                  <a:pt x="0" y="0"/>
                </a:moveTo>
                <a:lnTo>
                  <a:pt x="3178498" y="0"/>
                </a:lnTo>
                <a:lnTo>
                  <a:pt x="3178498" y="3214664"/>
                </a:lnTo>
                <a:lnTo>
                  <a:pt x="0" y="32146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4077836" y="-1666590"/>
            <a:ext cx="5493463" cy="13620180"/>
            <a:chOff x="0" y="0"/>
            <a:chExt cx="1446838" cy="3587208"/>
          </a:xfrm>
        </p:grpSpPr>
        <p:sp>
          <p:nvSpPr>
            <p:cNvPr name="Freeform 10" id="10"/>
            <p:cNvSpPr/>
            <p:nvPr/>
          </p:nvSpPr>
          <p:spPr>
            <a:xfrm flipH="false" flipV="false" rot="0">
              <a:off x="0" y="0"/>
              <a:ext cx="1446838" cy="3587208"/>
            </a:xfrm>
            <a:custGeom>
              <a:avLst/>
              <a:gdLst/>
              <a:ahLst/>
              <a:cxnLst/>
              <a:rect r="r" b="b" t="t" l="l"/>
              <a:pathLst>
                <a:path h="3587208" w="1446838">
                  <a:moveTo>
                    <a:pt x="0" y="0"/>
                  </a:moveTo>
                  <a:lnTo>
                    <a:pt x="1446838" y="0"/>
                  </a:lnTo>
                  <a:lnTo>
                    <a:pt x="1446838" y="3587208"/>
                  </a:lnTo>
                  <a:lnTo>
                    <a:pt x="0" y="3587208"/>
                  </a:lnTo>
                  <a:close/>
                </a:path>
              </a:pathLst>
            </a:custGeom>
            <a:solidFill>
              <a:srgbClr val="FCCE5D"/>
            </a:solidFill>
            <a:ln cap="sq">
              <a:noFill/>
              <a:prstDash val="solid"/>
              <a:miter/>
            </a:ln>
          </p:spPr>
        </p:sp>
        <p:sp>
          <p:nvSpPr>
            <p:cNvPr name="TextBox 11" id="11"/>
            <p:cNvSpPr txBox="true"/>
            <p:nvPr/>
          </p:nvSpPr>
          <p:spPr>
            <a:xfrm>
              <a:off x="0" y="-38100"/>
              <a:ext cx="1446838" cy="362530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904575" y="-356962"/>
            <a:ext cx="346521" cy="11000925"/>
            <a:chOff x="0" y="0"/>
            <a:chExt cx="462027" cy="14667900"/>
          </a:xfrm>
        </p:grpSpPr>
        <p:sp>
          <p:nvSpPr>
            <p:cNvPr name="Freeform 13" id="13"/>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2717161" y="11488711"/>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6" id="16"/>
          <p:cNvSpPr txBox="true"/>
          <p:nvPr/>
        </p:nvSpPr>
        <p:spPr>
          <a:xfrm rot="0">
            <a:off x="1159565" y="1563638"/>
            <a:ext cx="11585445" cy="1633239"/>
          </a:xfrm>
          <a:prstGeom prst="rect">
            <a:avLst/>
          </a:prstGeom>
        </p:spPr>
        <p:txBody>
          <a:bodyPr anchor="t" rtlCol="false" tIns="0" lIns="0" bIns="0" rIns="0">
            <a:spAutoFit/>
          </a:bodyPr>
          <a:lstStyle/>
          <a:p>
            <a:pPr algn="ctr">
              <a:lnSpc>
                <a:spcPts val="12321"/>
              </a:lnSpc>
            </a:pPr>
            <a:r>
              <a:rPr lang="en-US" sz="11847">
                <a:solidFill>
                  <a:srgbClr val="442816"/>
                </a:solidFill>
                <a:latin typeface="Balmy"/>
                <a:ea typeface="Balmy"/>
                <a:cs typeface="Balmy"/>
                <a:sym typeface="Balmy"/>
              </a:rPr>
              <a:t>whats’ next?</a:t>
            </a:r>
          </a:p>
        </p:txBody>
      </p:sp>
      <p:sp>
        <p:nvSpPr>
          <p:cNvPr name="Freeform 17" id="17"/>
          <p:cNvSpPr/>
          <p:nvPr/>
        </p:nvSpPr>
        <p:spPr>
          <a:xfrm flipH="false" flipV="false" rot="0">
            <a:off x="13407619" y="752613"/>
            <a:ext cx="8122700" cy="10447202"/>
          </a:xfrm>
          <a:custGeom>
            <a:avLst/>
            <a:gdLst/>
            <a:ahLst/>
            <a:cxnLst/>
            <a:rect r="r" b="b" t="t" l="l"/>
            <a:pathLst>
              <a:path h="10447202" w="8122700">
                <a:moveTo>
                  <a:pt x="0" y="0"/>
                </a:moveTo>
                <a:lnTo>
                  <a:pt x="8122700" y="0"/>
                </a:lnTo>
                <a:lnTo>
                  <a:pt x="8122700" y="10447202"/>
                </a:lnTo>
                <a:lnTo>
                  <a:pt x="0" y="104472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1561241" y="2785062"/>
            <a:ext cx="11369771" cy="1307469"/>
          </a:xfrm>
          <a:prstGeom prst="rect">
            <a:avLst/>
          </a:prstGeom>
        </p:spPr>
        <p:txBody>
          <a:bodyPr anchor="t" rtlCol="false" tIns="0" lIns="0" bIns="0" rIns="0">
            <a:spAutoFit/>
          </a:bodyPr>
          <a:lstStyle/>
          <a:p>
            <a:pPr algn="ctr">
              <a:lnSpc>
                <a:spcPts val="11499"/>
              </a:lnSpc>
            </a:pPr>
            <a:r>
              <a:rPr lang="en-US" b="true" sz="4599">
                <a:solidFill>
                  <a:srgbClr val="442816"/>
                </a:solidFill>
                <a:latin typeface="Childos Arabic Bold"/>
                <a:ea typeface="Childos Arabic Bold"/>
                <a:cs typeface="Childos Arabic Bold"/>
                <a:sym typeface="Childos Arabic Bold"/>
              </a:rPr>
              <a:t>Solution 2: “Dating app” matching system</a:t>
            </a:r>
          </a:p>
        </p:txBody>
      </p:sp>
      <p:sp>
        <p:nvSpPr>
          <p:cNvPr name="TextBox 19" id="19"/>
          <p:cNvSpPr txBox="true"/>
          <p:nvPr/>
        </p:nvSpPr>
        <p:spPr>
          <a:xfrm rot="0">
            <a:off x="1028700" y="4676775"/>
            <a:ext cx="11282206" cy="4308475"/>
          </a:xfrm>
          <a:prstGeom prst="rect">
            <a:avLst/>
          </a:prstGeom>
        </p:spPr>
        <p:txBody>
          <a:bodyPr anchor="t" rtlCol="false" tIns="0" lIns="0" bIns="0" rIns="0">
            <a:spAutoFit/>
          </a:bodyPr>
          <a:lstStyle/>
          <a:p>
            <a:pPr algn="l" marL="755651" indent="-377825" lvl="1">
              <a:lnSpc>
                <a:spcPts val="8750"/>
              </a:lnSpc>
              <a:buFont typeface="Arial"/>
              <a:buChar char="•"/>
            </a:pPr>
            <a:r>
              <a:rPr lang="en-US" sz="3500">
                <a:solidFill>
                  <a:srgbClr val="442816"/>
                </a:solidFill>
                <a:latin typeface="Childos Arabic"/>
                <a:ea typeface="Childos Arabic"/>
                <a:cs typeface="Childos Arabic"/>
                <a:sym typeface="Childos Arabic"/>
              </a:rPr>
              <a:t>Address aforementioned implications and ethical concerns.</a:t>
            </a:r>
          </a:p>
          <a:p>
            <a:pPr algn="l" marL="755651" indent="-377825" lvl="1">
              <a:lnSpc>
                <a:spcPts val="8750"/>
              </a:lnSpc>
              <a:buFont typeface="Arial"/>
              <a:buChar char="•"/>
            </a:pPr>
            <a:r>
              <a:rPr lang="en-US" sz="3500">
                <a:solidFill>
                  <a:srgbClr val="442816"/>
                </a:solidFill>
                <a:latin typeface="Childos Arabic"/>
                <a:ea typeface="Childos Arabic"/>
                <a:cs typeface="Childos Arabic"/>
                <a:sym typeface="Childos Arabic"/>
              </a:rPr>
              <a:t>Expand profile information and broaden our scope.</a:t>
            </a:r>
          </a:p>
          <a:p>
            <a:pPr algn="l" marL="755651" indent="-377825" lvl="1">
              <a:lnSpc>
                <a:spcPts val="8750"/>
              </a:lnSpc>
              <a:buFont typeface="Arial"/>
              <a:buChar char="•"/>
            </a:pPr>
            <a:r>
              <a:rPr lang="en-US" sz="3500">
                <a:solidFill>
                  <a:srgbClr val="442816"/>
                </a:solidFill>
                <a:latin typeface="Childos Arabic"/>
                <a:ea typeface="Childos Arabic"/>
                <a:cs typeface="Childos Arabic"/>
                <a:sym typeface="Childos Arabic"/>
              </a:rPr>
              <a:t>Hone-in on understanding why students desire to work with counselors that match their personalities.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8967304"/>
            <a:ext cx="20854598" cy="4295913"/>
            <a:chOff x="0" y="0"/>
            <a:chExt cx="5492569" cy="1131434"/>
          </a:xfrm>
        </p:grpSpPr>
        <p:sp>
          <p:nvSpPr>
            <p:cNvPr name="Freeform 10" id="10"/>
            <p:cNvSpPr/>
            <p:nvPr/>
          </p:nvSpPr>
          <p:spPr>
            <a:xfrm flipH="false" flipV="false" rot="0">
              <a:off x="0" y="0"/>
              <a:ext cx="5492569" cy="1131434"/>
            </a:xfrm>
            <a:custGeom>
              <a:avLst/>
              <a:gdLst/>
              <a:ahLst/>
              <a:cxnLst/>
              <a:rect r="r" b="b" t="t" l="l"/>
              <a:pathLst>
                <a:path h="1131434" w="5492569">
                  <a:moveTo>
                    <a:pt x="0" y="0"/>
                  </a:moveTo>
                  <a:lnTo>
                    <a:pt x="5492569" y="0"/>
                  </a:lnTo>
                  <a:lnTo>
                    <a:pt x="5492569" y="1131434"/>
                  </a:lnTo>
                  <a:lnTo>
                    <a:pt x="0" y="1131434"/>
                  </a:lnTo>
                  <a:close/>
                </a:path>
              </a:pathLst>
            </a:custGeom>
            <a:solidFill>
              <a:srgbClr val="FCCE5D"/>
            </a:solidFill>
            <a:ln cap="sq">
              <a:noFill/>
              <a:prstDash val="solid"/>
              <a:miter/>
            </a:ln>
          </p:spPr>
        </p:sp>
        <p:sp>
          <p:nvSpPr>
            <p:cNvPr name="TextBox 11" id="11"/>
            <p:cNvSpPr txBox="true"/>
            <p:nvPr/>
          </p:nvSpPr>
          <p:spPr>
            <a:xfrm>
              <a:off x="0" y="-38100"/>
              <a:ext cx="5492569" cy="116953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02697" y="4861416"/>
            <a:ext cx="19493395" cy="4739821"/>
            <a:chOff x="0" y="0"/>
            <a:chExt cx="25991193" cy="6319761"/>
          </a:xfrm>
        </p:grpSpPr>
        <p:sp>
          <p:nvSpPr>
            <p:cNvPr name="Freeform 13" id="13"/>
            <p:cNvSpPr/>
            <p:nvPr/>
          </p:nvSpPr>
          <p:spPr>
            <a:xfrm flipH="false" flipV="false" rot="0">
              <a:off x="8812267" y="143902"/>
              <a:ext cx="7981723" cy="6175858"/>
            </a:xfrm>
            <a:custGeom>
              <a:avLst/>
              <a:gdLst/>
              <a:ahLst/>
              <a:cxnLst/>
              <a:rect r="r" b="b" t="t" l="l"/>
              <a:pathLst>
                <a:path h="6175858" w="7981723">
                  <a:moveTo>
                    <a:pt x="0" y="0"/>
                  </a:moveTo>
                  <a:lnTo>
                    <a:pt x="7981723" y="0"/>
                  </a:lnTo>
                  <a:lnTo>
                    <a:pt x="7981723" y="6175859"/>
                  </a:lnTo>
                  <a:lnTo>
                    <a:pt x="0" y="6175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562401" y="31978"/>
              <a:ext cx="9428791" cy="6175858"/>
            </a:xfrm>
            <a:custGeom>
              <a:avLst/>
              <a:gdLst/>
              <a:ahLst/>
              <a:cxnLst/>
              <a:rect r="r" b="b" t="t" l="l"/>
              <a:pathLst>
                <a:path h="6175858" w="9428791">
                  <a:moveTo>
                    <a:pt x="0" y="0"/>
                  </a:moveTo>
                  <a:lnTo>
                    <a:pt x="9428792" y="0"/>
                  </a:lnTo>
                  <a:lnTo>
                    <a:pt x="9428792" y="6175859"/>
                  </a:lnTo>
                  <a:lnTo>
                    <a:pt x="0" y="61758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0" y="0"/>
              <a:ext cx="9149420" cy="6175858"/>
            </a:xfrm>
            <a:custGeom>
              <a:avLst/>
              <a:gdLst/>
              <a:ahLst/>
              <a:cxnLst/>
              <a:rect r="r" b="b" t="t" l="l"/>
              <a:pathLst>
                <a:path h="6175858" w="9149420">
                  <a:moveTo>
                    <a:pt x="0" y="0"/>
                  </a:moveTo>
                  <a:lnTo>
                    <a:pt x="9149420" y="0"/>
                  </a:lnTo>
                  <a:lnTo>
                    <a:pt x="9149420" y="6175858"/>
                  </a:lnTo>
                  <a:lnTo>
                    <a:pt x="0" y="61758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6" id="16"/>
          <p:cNvSpPr txBox="true"/>
          <p:nvPr/>
        </p:nvSpPr>
        <p:spPr>
          <a:xfrm rot="0">
            <a:off x="1028700" y="1457122"/>
            <a:ext cx="16230600" cy="3187668"/>
          </a:xfrm>
          <a:prstGeom prst="rect">
            <a:avLst/>
          </a:prstGeom>
        </p:spPr>
        <p:txBody>
          <a:bodyPr anchor="t" rtlCol="false" tIns="0" lIns="0" bIns="0" rIns="0">
            <a:spAutoFit/>
          </a:bodyPr>
          <a:lstStyle/>
          <a:p>
            <a:pPr algn="ctr">
              <a:lnSpc>
                <a:spcPts val="12321"/>
              </a:lnSpc>
            </a:pPr>
            <a:r>
              <a:rPr lang="en-US" sz="11847">
                <a:solidFill>
                  <a:srgbClr val="442816"/>
                </a:solidFill>
                <a:latin typeface="Balmy"/>
                <a:ea typeface="Balmy"/>
                <a:cs typeface="Balmy"/>
                <a:sym typeface="Balmy"/>
              </a:rPr>
              <a:t>Thank you for listening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8967304"/>
            <a:ext cx="20854598" cy="4295913"/>
            <a:chOff x="0" y="0"/>
            <a:chExt cx="5492569" cy="1131434"/>
          </a:xfrm>
        </p:grpSpPr>
        <p:sp>
          <p:nvSpPr>
            <p:cNvPr name="Freeform 10" id="10"/>
            <p:cNvSpPr/>
            <p:nvPr/>
          </p:nvSpPr>
          <p:spPr>
            <a:xfrm flipH="false" flipV="false" rot="0">
              <a:off x="0" y="0"/>
              <a:ext cx="5492569" cy="1131434"/>
            </a:xfrm>
            <a:custGeom>
              <a:avLst/>
              <a:gdLst/>
              <a:ahLst/>
              <a:cxnLst/>
              <a:rect r="r" b="b" t="t" l="l"/>
              <a:pathLst>
                <a:path h="1131434" w="5492569">
                  <a:moveTo>
                    <a:pt x="0" y="0"/>
                  </a:moveTo>
                  <a:lnTo>
                    <a:pt x="5492569" y="0"/>
                  </a:lnTo>
                  <a:lnTo>
                    <a:pt x="5492569" y="1131434"/>
                  </a:lnTo>
                  <a:lnTo>
                    <a:pt x="0" y="1131434"/>
                  </a:lnTo>
                  <a:close/>
                </a:path>
              </a:pathLst>
            </a:custGeom>
            <a:solidFill>
              <a:srgbClr val="FCCE5D"/>
            </a:solidFill>
            <a:ln cap="sq">
              <a:noFill/>
              <a:prstDash val="solid"/>
              <a:miter/>
            </a:ln>
          </p:spPr>
        </p:sp>
        <p:sp>
          <p:nvSpPr>
            <p:cNvPr name="TextBox 11" id="11"/>
            <p:cNvSpPr txBox="true"/>
            <p:nvPr/>
          </p:nvSpPr>
          <p:spPr>
            <a:xfrm>
              <a:off x="0" y="-38100"/>
              <a:ext cx="5492569" cy="116953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4407843"/>
            <a:ext cx="16230600" cy="1633239"/>
          </a:xfrm>
          <a:prstGeom prst="rect">
            <a:avLst/>
          </a:prstGeom>
        </p:spPr>
        <p:txBody>
          <a:bodyPr anchor="t" rtlCol="false" tIns="0" lIns="0" bIns="0" rIns="0">
            <a:spAutoFit/>
          </a:bodyPr>
          <a:lstStyle/>
          <a:p>
            <a:pPr algn="ctr">
              <a:lnSpc>
                <a:spcPts val="12321"/>
              </a:lnSpc>
            </a:pPr>
            <a:r>
              <a:rPr lang="en-US" sz="11847">
                <a:solidFill>
                  <a:srgbClr val="442816"/>
                </a:solidFill>
                <a:latin typeface="Balmy"/>
                <a:ea typeface="Balmy"/>
                <a:cs typeface="Balmy"/>
                <a:sym typeface="Balmy"/>
              </a:rPr>
              <a:t>APPENDIX</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12290998" y="3806117"/>
            <a:ext cx="6062473" cy="4694321"/>
          </a:xfrm>
          <a:custGeom>
            <a:avLst/>
            <a:gdLst/>
            <a:ahLst/>
            <a:cxnLst/>
            <a:rect r="r" b="b" t="t" l="l"/>
            <a:pathLst>
              <a:path h="4694321" w="6062473">
                <a:moveTo>
                  <a:pt x="0" y="0"/>
                </a:moveTo>
                <a:lnTo>
                  <a:pt x="6062474" y="0"/>
                </a:lnTo>
                <a:lnTo>
                  <a:pt x="6062474" y="4694320"/>
                </a:lnTo>
                <a:lnTo>
                  <a:pt x="0" y="4694320"/>
                </a:lnTo>
                <a:lnTo>
                  <a:pt x="0" y="0"/>
                </a:lnTo>
                <a:close/>
              </a:path>
            </a:pathLst>
          </a:custGeom>
          <a:blipFill>
            <a:blip r:embed="rId4"/>
            <a:stretch>
              <a:fillRect l="0" t="0" r="0" b="0"/>
            </a:stretch>
          </a:blipFill>
        </p:spPr>
      </p:sp>
      <p:sp>
        <p:nvSpPr>
          <p:cNvPr name="Freeform 10" id="10"/>
          <p:cNvSpPr/>
          <p:nvPr/>
        </p:nvSpPr>
        <p:spPr>
          <a:xfrm flipH="false" flipV="false" rot="0">
            <a:off x="5786127" y="3912847"/>
            <a:ext cx="6318291" cy="4359649"/>
          </a:xfrm>
          <a:custGeom>
            <a:avLst/>
            <a:gdLst/>
            <a:ahLst/>
            <a:cxnLst/>
            <a:rect r="r" b="b" t="t" l="l"/>
            <a:pathLst>
              <a:path h="4359649" w="6318291">
                <a:moveTo>
                  <a:pt x="0" y="0"/>
                </a:moveTo>
                <a:lnTo>
                  <a:pt x="6318291" y="0"/>
                </a:lnTo>
                <a:lnTo>
                  <a:pt x="6318291" y="4359649"/>
                </a:lnTo>
                <a:lnTo>
                  <a:pt x="0" y="4359649"/>
                </a:lnTo>
                <a:lnTo>
                  <a:pt x="0" y="0"/>
                </a:lnTo>
                <a:close/>
              </a:path>
            </a:pathLst>
          </a:custGeom>
          <a:blipFill>
            <a:blip r:embed="rId5"/>
            <a:stretch>
              <a:fillRect l="0" t="-121" r="-17632" b="-121"/>
            </a:stretch>
          </a:blipFill>
        </p:spPr>
      </p:sp>
      <p:grpSp>
        <p:nvGrpSpPr>
          <p:cNvPr name="Group 11" id="11"/>
          <p:cNvGrpSpPr/>
          <p:nvPr/>
        </p:nvGrpSpPr>
        <p:grpSpPr>
          <a:xfrm rot="0">
            <a:off x="-452495" y="-469348"/>
            <a:ext cx="19192990" cy="2666155"/>
            <a:chOff x="0" y="0"/>
            <a:chExt cx="4660506" cy="647405"/>
          </a:xfrm>
        </p:grpSpPr>
        <p:sp>
          <p:nvSpPr>
            <p:cNvPr name="Freeform 12" id="12"/>
            <p:cNvSpPr/>
            <p:nvPr/>
          </p:nvSpPr>
          <p:spPr>
            <a:xfrm flipH="false" flipV="false" rot="0">
              <a:off x="10160" y="16510"/>
              <a:ext cx="4637646" cy="619465"/>
            </a:xfrm>
            <a:custGeom>
              <a:avLst/>
              <a:gdLst/>
              <a:ahLst/>
              <a:cxnLst/>
              <a:rect r="r" b="b" t="t" l="l"/>
              <a:pathLst>
                <a:path h="619465" w="4637646">
                  <a:moveTo>
                    <a:pt x="4637646" y="619465"/>
                  </a:moveTo>
                  <a:lnTo>
                    <a:pt x="0" y="611845"/>
                  </a:lnTo>
                  <a:lnTo>
                    <a:pt x="0" y="228073"/>
                  </a:lnTo>
                  <a:lnTo>
                    <a:pt x="17780" y="19050"/>
                  </a:lnTo>
                  <a:lnTo>
                    <a:pt x="2310582" y="0"/>
                  </a:lnTo>
                  <a:lnTo>
                    <a:pt x="4618596" y="5080"/>
                  </a:lnTo>
                  <a:close/>
                </a:path>
              </a:pathLst>
            </a:custGeom>
            <a:solidFill>
              <a:srgbClr val="FCCE5D"/>
            </a:solidFill>
          </p:spPr>
        </p:sp>
        <p:sp>
          <p:nvSpPr>
            <p:cNvPr name="Freeform 13" id="13"/>
            <p:cNvSpPr/>
            <p:nvPr/>
          </p:nvSpPr>
          <p:spPr>
            <a:xfrm flipH="false" flipV="false" rot="0">
              <a:off x="-3810" y="0"/>
              <a:ext cx="4666856" cy="646134"/>
            </a:xfrm>
            <a:custGeom>
              <a:avLst/>
              <a:gdLst/>
              <a:ahLst/>
              <a:cxnLst/>
              <a:rect r="r" b="b" t="t" l="l"/>
              <a:pathLst>
                <a:path h="646134" w="4666856">
                  <a:moveTo>
                    <a:pt x="4632566" y="21590"/>
                  </a:moveTo>
                  <a:cubicBezTo>
                    <a:pt x="4633836" y="34290"/>
                    <a:pt x="4633836" y="44450"/>
                    <a:pt x="4635106" y="54610"/>
                  </a:cubicBezTo>
                  <a:cubicBezTo>
                    <a:pt x="4637646" y="72389"/>
                    <a:pt x="4638916" y="84035"/>
                    <a:pt x="4641456" y="95265"/>
                  </a:cubicBezTo>
                  <a:cubicBezTo>
                    <a:pt x="4641456" y="111486"/>
                    <a:pt x="4654156" y="431335"/>
                    <a:pt x="4660506" y="447557"/>
                  </a:cubicBezTo>
                  <a:cubicBezTo>
                    <a:pt x="4666856" y="472097"/>
                    <a:pt x="4663046" y="497052"/>
                    <a:pt x="4663046" y="521592"/>
                  </a:cubicBezTo>
                  <a:cubicBezTo>
                    <a:pt x="4663046" y="543220"/>
                    <a:pt x="4664316" y="563185"/>
                    <a:pt x="4665586" y="585174"/>
                  </a:cubicBezTo>
                  <a:cubicBezTo>
                    <a:pt x="4665586" y="606765"/>
                    <a:pt x="4665586" y="620734"/>
                    <a:pt x="4665586" y="644865"/>
                  </a:cubicBezTo>
                  <a:cubicBezTo>
                    <a:pt x="4642726" y="644865"/>
                    <a:pt x="4622406" y="646134"/>
                    <a:pt x="4592510" y="644865"/>
                  </a:cubicBezTo>
                  <a:cubicBezTo>
                    <a:pt x="4357769" y="639784"/>
                    <a:pt x="4119417" y="646134"/>
                    <a:pt x="3884676" y="641055"/>
                  </a:cubicBezTo>
                  <a:cubicBezTo>
                    <a:pt x="3743831" y="637245"/>
                    <a:pt x="3606598" y="639784"/>
                    <a:pt x="3465754" y="637245"/>
                  </a:cubicBezTo>
                  <a:cubicBezTo>
                    <a:pt x="3400748" y="635974"/>
                    <a:pt x="3335743" y="634705"/>
                    <a:pt x="3270738" y="633434"/>
                  </a:cubicBezTo>
                  <a:cubicBezTo>
                    <a:pt x="3231013" y="633434"/>
                    <a:pt x="3194899" y="634705"/>
                    <a:pt x="3155173" y="634705"/>
                  </a:cubicBezTo>
                  <a:cubicBezTo>
                    <a:pt x="3054054" y="633434"/>
                    <a:pt x="2775977" y="634705"/>
                    <a:pt x="2674858" y="633434"/>
                  </a:cubicBezTo>
                  <a:cubicBezTo>
                    <a:pt x="2602630" y="632165"/>
                    <a:pt x="1158071" y="641055"/>
                    <a:pt x="1085843" y="639784"/>
                  </a:cubicBezTo>
                  <a:cubicBezTo>
                    <a:pt x="1067786" y="639784"/>
                    <a:pt x="1046118" y="641055"/>
                    <a:pt x="1028060" y="641055"/>
                  </a:cubicBezTo>
                  <a:cubicBezTo>
                    <a:pt x="984724" y="641055"/>
                    <a:pt x="944998" y="642324"/>
                    <a:pt x="901662" y="642324"/>
                  </a:cubicBezTo>
                  <a:cubicBezTo>
                    <a:pt x="793320" y="642324"/>
                    <a:pt x="688589" y="641055"/>
                    <a:pt x="580247" y="639784"/>
                  </a:cubicBezTo>
                  <a:cubicBezTo>
                    <a:pt x="515242" y="638515"/>
                    <a:pt x="450237" y="637245"/>
                    <a:pt x="388843" y="635974"/>
                  </a:cubicBezTo>
                  <a:cubicBezTo>
                    <a:pt x="273278" y="634705"/>
                    <a:pt x="157714" y="633434"/>
                    <a:pt x="48260" y="633434"/>
                  </a:cubicBezTo>
                  <a:cubicBezTo>
                    <a:pt x="38100" y="633434"/>
                    <a:pt x="29210" y="633434"/>
                    <a:pt x="19050" y="632165"/>
                  </a:cubicBezTo>
                  <a:cubicBezTo>
                    <a:pt x="10160" y="630895"/>
                    <a:pt x="5080" y="624545"/>
                    <a:pt x="7620" y="615655"/>
                  </a:cubicBezTo>
                  <a:cubicBezTo>
                    <a:pt x="16510" y="583981"/>
                    <a:pt x="12700" y="573583"/>
                    <a:pt x="11430" y="562769"/>
                  </a:cubicBezTo>
                  <a:cubicBezTo>
                    <a:pt x="10160" y="540725"/>
                    <a:pt x="6350" y="519096"/>
                    <a:pt x="7620" y="497052"/>
                  </a:cubicBezTo>
                  <a:cubicBezTo>
                    <a:pt x="5080" y="469601"/>
                    <a:pt x="0" y="129787"/>
                    <a:pt x="7620" y="101920"/>
                  </a:cubicBezTo>
                  <a:cubicBezTo>
                    <a:pt x="8890" y="96513"/>
                    <a:pt x="7620" y="90690"/>
                    <a:pt x="8890" y="85283"/>
                  </a:cubicBezTo>
                  <a:cubicBezTo>
                    <a:pt x="10160" y="76548"/>
                    <a:pt x="12700" y="66982"/>
                    <a:pt x="13970" y="44450"/>
                  </a:cubicBezTo>
                  <a:cubicBezTo>
                    <a:pt x="13970" y="41910"/>
                    <a:pt x="15240" y="39370"/>
                    <a:pt x="16510" y="38100"/>
                  </a:cubicBezTo>
                  <a:cubicBezTo>
                    <a:pt x="38100" y="35560"/>
                    <a:pt x="67429" y="30480"/>
                    <a:pt x="125211" y="29210"/>
                  </a:cubicBezTo>
                  <a:cubicBezTo>
                    <a:pt x="222719" y="25400"/>
                    <a:pt x="320227" y="22860"/>
                    <a:pt x="421346" y="20320"/>
                  </a:cubicBezTo>
                  <a:cubicBezTo>
                    <a:pt x="489962" y="17780"/>
                    <a:pt x="558579" y="16510"/>
                    <a:pt x="623584" y="13970"/>
                  </a:cubicBezTo>
                  <a:cubicBezTo>
                    <a:pt x="688589" y="11430"/>
                    <a:pt x="757206" y="8890"/>
                    <a:pt x="822211" y="8890"/>
                  </a:cubicBezTo>
                  <a:cubicBezTo>
                    <a:pt x="894439" y="7620"/>
                    <a:pt x="966667" y="10160"/>
                    <a:pt x="1038895" y="8890"/>
                  </a:cubicBezTo>
                  <a:cubicBezTo>
                    <a:pt x="1129180" y="8890"/>
                    <a:pt x="2765143" y="6350"/>
                    <a:pt x="2855428" y="5080"/>
                  </a:cubicBezTo>
                  <a:cubicBezTo>
                    <a:pt x="2942101" y="3810"/>
                    <a:pt x="3028775" y="2540"/>
                    <a:pt x="3119060" y="2540"/>
                  </a:cubicBezTo>
                  <a:cubicBezTo>
                    <a:pt x="3267127" y="1270"/>
                    <a:pt x="3411583" y="0"/>
                    <a:pt x="3559650" y="0"/>
                  </a:cubicBezTo>
                  <a:cubicBezTo>
                    <a:pt x="3621044" y="0"/>
                    <a:pt x="3686049" y="2540"/>
                    <a:pt x="3747443" y="2540"/>
                  </a:cubicBezTo>
                  <a:cubicBezTo>
                    <a:pt x="3917178" y="3810"/>
                    <a:pt x="4090525" y="5080"/>
                    <a:pt x="4260261" y="7620"/>
                  </a:cubicBezTo>
                  <a:cubicBezTo>
                    <a:pt x="4350546" y="8890"/>
                    <a:pt x="4440831" y="12700"/>
                    <a:pt x="4531116" y="16510"/>
                  </a:cubicBezTo>
                  <a:cubicBezTo>
                    <a:pt x="4552784" y="16510"/>
                    <a:pt x="4574453" y="16510"/>
                    <a:pt x="4592510" y="16510"/>
                  </a:cubicBezTo>
                  <a:cubicBezTo>
                    <a:pt x="4613516" y="17780"/>
                    <a:pt x="4622406" y="20320"/>
                    <a:pt x="4632566" y="21590"/>
                  </a:cubicBezTo>
                  <a:close/>
                  <a:moveTo>
                    <a:pt x="4642726" y="628355"/>
                  </a:moveTo>
                  <a:cubicBezTo>
                    <a:pt x="4643996" y="611845"/>
                    <a:pt x="4645266" y="599145"/>
                    <a:pt x="4645266" y="586445"/>
                  </a:cubicBezTo>
                  <a:cubicBezTo>
                    <a:pt x="4643996" y="561105"/>
                    <a:pt x="4642726" y="539061"/>
                    <a:pt x="4642726" y="515353"/>
                  </a:cubicBezTo>
                  <a:cubicBezTo>
                    <a:pt x="4642726" y="504539"/>
                    <a:pt x="4645266" y="493725"/>
                    <a:pt x="4643996" y="482911"/>
                  </a:cubicBezTo>
                  <a:cubicBezTo>
                    <a:pt x="4643996" y="472928"/>
                    <a:pt x="4642726" y="462530"/>
                    <a:pt x="4641456" y="452548"/>
                  </a:cubicBezTo>
                  <a:cubicBezTo>
                    <a:pt x="4636376" y="437158"/>
                    <a:pt x="4624946" y="118557"/>
                    <a:pt x="4624946" y="103168"/>
                  </a:cubicBezTo>
                  <a:cubicBezTo>
                    <a:pt x="4622406" y="90274"/>
                    <a:pt x="4619866" y="76964"/>
                    <a:pt x="4617326" y="63500"/>
                  </a:cubicBezTo>
                  <a:cubicBezTo>
                    <a:pt x="4616056" y="44450"/>
                    <a:pt x="4614786" y="43180"/>
                    <a:pt x="4581676" y="41910"/>
                  </a:cubicBezTo>
                  <a:cubicBezTo>
                    <a:pt x="4570841" y="41910"/>
                    <a:pt x="4563619" y="41910"/>
                    <a:pt x="4552784" y="40640"/>
                  </a:cubicBezTo>
                  <a:cubicBezTo>
                    <a:pt x="4462500" y="36830"/>
                    <a:pt x="4368603" y="31750"/>
                    <a:pt x="4278318" y="30480"/>
                  </a:cubicBezTo>
                  <a:cubicBezTo>
                    <a:pt x="4058023" y="26670"/>
                    <a:pt x="3834117" y="25400"/>
                    <a:pt x="3613821" y="22860"/>
                  </a:cubicBezTo>
                  <a:cubicBezTo>
                    <a:pt x="3581319" y="22860"/>
                    <a:pt x="3545205" y="22860"/>
                    <a:pt x="3512702" y="22860"/>
                  </a:cubicBezTo>
                  <a:cubicBezTo>
                    <a:pt x="3458531" y="22860"/>
                    <a:pt x="3404360" y="22860"/>
                    <a:pt x="3353800" y="22860"/>
                  </a:cubicBezTo>
                  <a:cubicBezTo>
                    <a:pt x="3238236" y="22860"/>
                    <a:pt x="3122671" y="22860"/>
                    <a:pt x="3010718" y="24130"/>
                  </a:cubicBezTo>
                  <a:cubicBezTo>
                    <a:pt x="2913210" y="25400"/>
                    <a:pt x="1270024" y="29210"/>
                    <a:pt x="1172516" y="29210"/>
                  </a:cubicBezTo>
                  <a:cubicBezTo>
                    <a:pt x="1013615" y="29210"/>
                    <a:pt x="854713" y="26670"/>
                    <a:pt x="695812" y="33020"/>
                  </a:cubicBezTo>
                  <a:cubicBezTo>
                    <a:pt x="612750" y="36830"/>
                    <a:pt x="533299" y="36830"/>
                    <a:pt x="453848" y="38100"/>
                  </a:cubicBezTo>
                  <a:cubicBezTo>
                    <a:pt x="316615" y="41910"/>
                    <a:pt x="179382" y="45720"/>
                    <a:pt x="49530" y="50800"/>
                  </a:cubicBezTo>
                  <a:cubicBezTo>
                    <a:pt x="36830" y="50800"/>
                    <a:pt x="34290" y="53340"/>
                    <a:pt x="33020" y="65734"/>
                  </a:cubicBezTo>
                  <a:cubicBezTo>
                    <a:pt x="31750" y="73221"/>
                    <a:pt x="31750" y="80708"/>
                    <a:pt x="30480" y="88194"/>
                  </a:cubicBezTo>
                  <a:cubicBezTo>
                    <a:pt x="29210" y="100672"/>
                    <a:pt x="26670" y="112734"/>
                    <a:pt x="25400" y="125212"/>
                  </a:cubicBezTo>
                  <a:cubicBezTo>
                    <a:pt x="20320" y="138522"/>
                    <a:pt x="26670" y="463778"/>
                    <a:pt x="29210" y="477088"/>
                  </a:cubicBezTo>
                  <a:cubicBezTo>
                    <a:pt x="29210" y="491229"/>
                    <a:pt x="29210" y="505787"/>
                    <a:pt x="30480" y="519928"/>
                  </a:cubicBezTo>
                  <a:cubicBezTo>
                    <a:pt x="30480" y="530327"/>
                    <a:pt x="33020" y="540725"/>
                    <a:pt x="33020" y="551123"/>
                  </a:cubicBezTo>
                  <a:cubicBezTo>
                    <a:pt x="33020" y="562353"/>
                    <a:pt x="33020" y="573583"/>
                    <a:pt x="31750" y="586445"/>
                  </a:cubicBezTo>
                  <a:cubicBezTo>
                    <a:pt x="31750" y="590255"/>
                    <a:pt x="31750" y="592795"/>
                    <a:pt x="31750" y="596605"/>
                  </a:cubicBezTo>
                  <a:cubicBezTo>
                    <a:pt x="31750" y="606765"/>
                    <a:pt x="35560" y="610575"/>
                    <a:pt x="44450" y="610575"/>
                  </a:cubicBezTo>
                  <a:cubicBezTo>
                    <a:pt x="74652" y="610575"/>
                    <a:pt x="125211" y="611845"/>
                    <a:pt x="172159" y="611845"/>
                  </a:cubicBezTo>
                  <a:cubicBezTo>
                    <a:pt x="240776" y="611845"/>
                    <a:pt x="313004" y="609305"/>
                    <a:pt x="381620" y="611845"/>
                  </a:cubicBezTo>
                  <a:cubicBezTo>
                    <a:pt x="493574" y="615655"/>
                    <a:pt x="605527" y="618195"/>
                    <a:pt x="717480" y="616925"/>
                  </a:cubicBezTo>
                  <a:cubicBezTo>
                    <a:pt x="789708" y="615655"/>
                    <a:pt x="858325" y="618195"/>
                    <a:pt x="930553" y="618195"/>
                  </a:cubicBezTo>
                  <a:cubicBezTo>
                    <a:pt x="1035283" y="618195"/>
                    <a:pt x="1140014" y="616925"/>
                    <a:pt x="1244744" y="618195"/>
                  </a:cubicBezTo>
                  <a:cubicBezTo>
                    <a:pt x="1400034" y="619465"/>
                    <a:pt x="3104614" y="609305"/>
                    <a:pt x="3263516" y="611845"/>
                  </a:cubicBezTo>
                  <a:cubicBezTo>
                    <a:pt x="3332132" y="613115"/>
                    <a:pt x="3400748" y="614384"/>
                    <a:pt x="3465754" y="614384"/>
                  </a:cubicBezTo>
                  <a:cubicBezTo>
                    <a:pt x="3584930" y="616925"/>
                    <a:pt x="3700495" y="613115"/>
                    <a:pt x="3819671" y="616925"/>
                  </a:cubicBezTo>
                  <a:cubicBezTo>
                    <a:pt x="3917178" y="619465"/>
                    <a:pt x="4014686" y="619465"/>
                    <a:pt x="4112194" y="622005"/>
                  </a:cubicBezTo>
                  <a:cubicBezTo>
                    <a:pt x="4256650" y="625815"/>
                    <a:pt x="4401106" y="628355"/>
                    <a:pt x="4545562" y="629625"/>
                  </a:cubicBezTo>
                  <a:cubicBezTo>
                    <a:pt x="4599733" y="629625"/>
                    <a:pt x="4622406" y="628355"/>
                    <a:pt x="4642726" y="628355"/>
                  </a:cubicBezTo>
                  <a:close/>
                </a:path>
              </a:pathLst>
            </a:custGeom>
            <a:solidFill>
              <a:srgbClr val="252627"/>
            </a:solidFill>
          </p:spPr>
        </p:sp>
      </p:grpSp>
      <p:sp>
        <p:nvSpPr>
          <p:cNvPr name="Freeform 14" id="14"/>
          <p:cNvSpPr/>
          <p:nvPr/>
        </p:nvSpPr>
        <p:spPr>
          <a:xfrm flipH="false" flipV="false" rot="0">
            <a:off x="0" y="3912847"/>
            <a:ext cx="5599547" cy="4529602"/>
          </a:xfrm>
          <a:custGeom>
            <a:avLst/>
            <a:gdLst/>
            <a:ahLst/>
            <a:cxnLst/>
            <a:rect r="r" b="b" t="t" l="l"/>
            <a:pathLst>
              <a:path h="4529602" w="5599547">
                <a:moveTo>
                  <a:pt x="0" y="0"/>
                </a:moveTo>
                <a:lnTo>
                  <a:pt x="5599547" y="0"/>
                </a:lnTo>
                <a:lnTo>
                  <a:pt x="5599547" y="4529602"/>
                </a:lnTo>
                <a:lnTo>
                  <a:pt x="0" y="4529602"/>
                </a:lnTo>
                <a:lnTo>
                  <a:pt x="0" y="0"/>
                </a:lnTo>
                <a:close/>
              </a:path>
            </a:pathLst>
          </a:custGeom>
          <a:blipFill>
            <a:blip r:embed="rId6"/>
            <a:stretch>
              <a:fillRect l="0" t="0" r="-16660" b="0"/>
            </a:stretch>
          </a:blipFill>
        </p:spPr>
      </p:sp>
      <p:sp>
        <p:nvSpPr>
          <p:cNvPr name="TextBox 15" id="15"/>
          <p:cNvSpPr txBox="true"/>
          <p:nvPr/>
        </p:nvSpPr>
        <p:spPr>
          <a:xfrm rot="0">
            <a:off x="2674608" y="452337"/>
            <a:ext cx="12938784" cy="1363221"/>
          </a:xfrm>
          <a:prstGeom prst="rect">
            <a:avLst/>
          </a:prstGeom>
        </p:spPr>
        <p:txBody>
          <a:bodyPr anchor="t" rtlCol="false" tIns="0" lIns="0" bIns="0" rIns="0">
            <a:spAutoFit/>
          </a:bodyPr>
          <a:lstStyle/>
          <a:p>
            <a:pPr algn="ctr">
              <a:lnSpc>
                <a:spcPts val="10296"/>
              </a:lnSpc>
            </a:pPr>
            <a:r>
              <a:rPr lang="en-US" sz="9900">
                <a:solidFill>
                  <a:srgbClr val="442816"/>
                </a:solidFill>
                <a:latin typeface="Balmy"/>
                <a:ea typeface="Balmy"/>
                <a:cs typeface="Balmy"/>
                <a:sym typeface="Balmy"/>
              </a:rPr>
              <a:t>Solution Brainstorm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9" id="9"/>
          <p:cNvSpPr txBox="true"/>
          <p:nvPr/>
        </p:nvSpPr>
        <p:spPr>
          <a:xfrm rot="0">
            <a:off x="2698669" y="1190625"/>
            <a:ext cx="12890662" cy="1633239"/>
          </a:xfrm>
          <a:prstGeom prst="rect">
            <a:avLst/>
          </a:prstGeom>
        </p:spPr>
        <p:txBody>
          <a:bodyPr anchor="t" rtlCol="false" tIns="0" lIns="0" bIns="0" rIns="0">
            <a:spAutoFit/>
          </a:bodyPr>
          <a:lstStyle/>
          <a:p>
            <a:pPr algn="ctr">
              <a:lnSpc>
                <a:spcPts val="12321"/>
              </a:lnSpc>
            </a:pPr>
            <a:r>
              <a:rPr lang="en-US" sz="11847">
                <a:solidFill>
                  <a:srgbClr val="442816"/>
                </a:solidFill>
                <a:latin typeface="Balmy"/>
                <a:ea typeface="Balmy"/>
                <a:cs typeface="Balmy"/>
                <a:sym typeface="Balmy"/>
              </a:rPr>
              <a:t>why this topic</a:t>
            </a:r>
          </a:p>
        </p:txBody>
      </p:sp>
      <p:grpSp>
        <p:nvGrpSpPr>
          <p:cNvPr name="Group 10" id="10"/>
          <p:cNvGrpSpPr/>
          <p:nvPr/>
        </p:nvGrpSpPr>
        <p:grpSpPr>
          <a:xfrm rot="0">
            <a:off x="-1139905" y="7849152"/>
            <a:ext cx="20567810" cy="2843395"/>
            <a:chOff x="0" y="0"/>
            <a:chExt cx="5417037" cy="748878"/>
          </a:xfrm>
        </p:grpSpPr>
        <p:sp>
          <p:nvSpPr>
            <p:cNvPr name="Freeform 11" id="11"/>
            <p:cNvSpPr/>
            <p:nvPr/>
          </p:nvSpPr>
          <p:spPr>
            <a:xfrm flipH="false" flipV="false" rot="0">
              <a:off x="0" y="0"/>
              <a:ext cx="5417036" cy="748878"/>
            </a:xfrm>
            <a:custGeom>
              <a:avLst/>
              <a:gdLst/>
              <a:ahLst/>
              <a:cxnLst/>
              <a:rect r="r" b="b" t="t" l="l"/>
              <a:pathLst>
                <a:path h="748878" w="5417036">
                  <a:moveTo>
                    <a:pt x="0" y="0"/>
                  </a:moveTo>
                  <a:lnTo>
                    <a:pt x="5417036" y="0"/>
                  </a:lnTo>
                  <a:lnTo>
                    <a:pt x="5417036" y="748878"/>
                  </a:lnTo>
                  <a:lnTo>
                    <a:pt x="0" y="748878"/>
                  </a:lnTo>
                  <a:close/>
                </a:path>
              </a:pathLst>
            </a:custGeom>
            <a:solidFill>
              <a:srgbClr val="FCCE5D"/>
            </a:solidFill>
            <a:ln cap="sq">
              <a:noFill/>
              <a:prstDash val="solid"/>
              <a:miter/>
            </a:ln>
          </p:spPr>
        </p:sp>
        <p:sp>
          <p:nvSpPr>
            <p:cNvPr name="TextBox 12" id="12"/>
            <p:cNvSpPr txBox="true"/>
            <p:nvPr/>
          </p:nvSpPr>
          <p:spPr>
            <a:xfrm>
              <a:off x="0" y="-38100"/>
              <a:ext cx="5417037" cy="78697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5400000">
            <a:off x="2398803" y="4445826"/>
            <a:ext cx="346521" cy="6806653"/>
            <a:chOff x="0" y="0"/>
            <a:chExt cx="462027" cy="9075537"/>
          </a:xfrm>
        </p:grpSpPr>
        <p:sp>
          <p:nvSpPr>
            <p:cNvPr name="Freeform 14" id="14"/>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6" id="16"/>
          <p:cNvGrpSpPr/>
          <p:nvPr/>
        </p:nvGrpSpPr>
        <p:grpSpPr>
          <a:xfrm rot="-5400000">
            <a:off x="14637736" y="3483132"/>
            <a:ext cx="231014" cy="8732040"/>
            <a:chOff x="0" y="0"/>
            <a:chExt cx="308018" cy="11642721"/>
          </a:xfrm>
        </p:grpSpPr>
        <p:sp>
          <p:nvSpPr>
            <p:cNvPr name="Freeform 17" id="17"/>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5400000">
              <a:off x="-2871170" y="8463532"/>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9" id="19"/>
          <p:cNvSpPr txBox="true"/>
          <p:nvPr/>
        </p:nvSpPr>
        <p:spPr>
          <a:xfrm rot="0">
            <a:off x="2657256" y="2775519"/>
            <a:ext cx="12973488" cy="533400"/>
          </a:xfrm>
          <a:prstGeom prst="rect">
            <a:avLst/>
          </a:prstGeom>
        </p:spPr>
        <p:txBody>
          <a:bodyPr anchor="t" rtlCol="false" tIns="0" lIns="0" bIns="0" rIns="0">
            <a:spAutoFit/>
          </a:bodyPr>
          <a:lstStyle/>
          <a:p>
            <a:pPr algn="ctr">
              <a:lnSpc>
                <a:spcPts val="4199"/>
              </a:lnSpc>
              <a:spcBef>
                <a:spcPct val="0"/>
              </a:spcBef>
            </a:pPr>
            <a:r>
              <a:rPr lang="en-US" sz="2999">
                <a:solidFill>
                  <a:srgbClr val="442816"/>
                </a:solidFill>
                <a:latin typeface="Childos Arabic Light"/>
                <a:ea typeface="Childos Arabic Light"/>
                <a:cs typeface="Childos Arabic Light"/>
                <a:sym typeface="Childos Arabic Light"/>
              </a:rPr>
              <a:t>Why education development and the focus on international students? </a:t>
            </a:r>
          </a:p>
        </p:txBody>
      </p:sp>
      <p:sp>
        <p:nvSpPr>
          <p:cNvPr name="TextBox 20" id="20"/>
          <p:cNvSpPr txBox="true"/>
          <p:nvPr/>
        </p:nvSpPr>
        <p:spPr>
          <a:xfrm rot="0">
            <a:off x="7254104" y="3872846"/>
            <a:ext cx="3779793" cy="2682974"/>
          </a:xfrm>
          <a:prstGeom prst="rect">
            <a:avLst/>
          </a:prstGeom>
        </p:spPr>
        <p:txBody>
          <a:bodyPr anchor="t" rtlCol="false" tIns="0" lIns="0" bIns="0" rIns="0">
            <a:spAutoFit/>
          </a:bodyPr>
          <a:lstStyle/>
          <a:p>
            <a:pPr algn="ctr">
              <a:lnSpc>
                <a:spcPts val="7000"/>
              </a:lnSpc>
              <a:spcBef>
                <a:spcPct val="0"/>
              </a:spcBef>
            </a:pPr>
            <a:r>
              <a:rPr lang="en-US" b="true" sz="5000">
                <a:solidFill>
                  <a:srgbClr val="442816"/>
                </a:solidFill>
                <a:latin typeface="Childos Arabic Semi-Bold"/>
                <a:ea typeface="Childos Arabic Semi-Bold"/>
                <a:cs typeface="Childos Arabic Semi-Bold"/>
                <a:sym typeface="Childos Arabic Semi-Bold"/>
              </a:rPr>
              <a:t>Personal Experience &amp; Awareness</a:t>
            </a:r>
          </a:p>
        </p:txBody>
      </p:sp>
      <p:sp>
        <p:nvSpPr>
          <p:cNvPr name="TextBox 21" id="21"/>
          <p:cNvSpPr txBox="true"/>
          <p:nvPr/>
        </p:nvSpPr>
        <p:spPr>
          <a:xfrm rot="0">
            <a:off x="12557318" y="4315775"/>
            <a:ext cx="3779793" cy="1797116"/>
          </a:xfrm>
          <a:prstGeom prst="rect">
            <a:avLst/>
          </a:prstGeom>
        </p:spPr>
        <p:txBody>
          <a:bodyPr anchor="t" rtlCol="false" tIns="0" lIns="0" bIns="0" rIns="0">
            <a:spAutoFit/>
          </a:bodyPr>
          <a:lstStyle/>
          <a:p>
            <a:pPr algn="ctr">
              <a:lnSpc>
                <a:spcPts val="7000"/>
              </a:lnSpc>
              <a:spcBef>
                <a:spcPct val="0"/>
              </a:spcBef>
            </a:pPr>
            <a:r>
              <a:rPr lang="en-US" b="true" sz="5000">
                <a:solidFill>
                  <a:srgbClr val="442816"/>
                </a:solidFill>
                <a:latin typeface="Childos Arabic Semi-Bold"/>
                <a:ea typeface="Childos Arabic Semi-Bold"/>
                <a:cs typeface="Childos Arabic Semi-Bold"/>
                <a:sym typeface="Childos Arabic Semi-Bold"/>
              </a:rPr>
              <a:t>Relevance &amp; Reach</a:t>
            </a:r>
          </a:p>
        </p:txBody>
      </p:sp>
      <p:sp>
        <p:nvSpPr>
          <p:cNvPr name="Freeform 22" id="22"/>
          <p:cNvSpPr/>
          <p:nvPr/>
        </p:nvSpPr>
        <p:spPr>
          <a:xfrm flipH="true" flipV="false" rot="0">
            <a:off x="9401956" y="7272148"/>
            <a:ext cx="9717307" cy="4251322"/>
          </a:xfrm>
          <a:custGeom>
            <a:avLst/>
            <a:gdLst/>
            <a:ahLst/>
            <a:cxnLst/>
            <a:rect r="r" b="b" t="t" l="l"/>
            <a:pathLst>
              <a:path h="4251322" w="9717307">
                <a:moveTo>
                  <a:pt x="9717307" y="0"/>
                </a:moveTo>
                <a:lnTo>
                  <a:pt x="0" y="0"/>
                </a:lnTo>
                <a:lnTo>
                  <a:pt x="0" y="4251321"/>
                </a:lnTo>
                <a:lnTo>
                  <a:pt x="9717307" y="4251321"/>
                </a:lnTo>
                <a:lnTo>
                  <a:pt x="971730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867177" y="7272148"/>
            <a:ext cx="11011177" cy="4968794"/>
          </a:xfrm>
          <a:custGeom>
            <a:avLst/>
            <a:gdLst/>
            <a:ahLst/>
            <a:cxnLst/>
            <a:rect r="r" b="b" t="t" l="l"/>
            <a:pathLst>
              <a:path h="4968794" w="11011177">
                <a:moveTo>
                  <a:pt x="0" y="0"/>
                </a:moveTo>
                <a:lnTo>
                  <a:pt x="11011177" y="0"/>
                </a:lnTo>
                <a:lnTo>
                  <a:pt x="11011177" y="4968793"/>
                </a:lnTo>
                <a:lnTo>
                  <a:pt x="0" y="4968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1950890" y="4758704"/>
            <a:ext cx="3779793" cy="911258"/>
          </a:xfrm>
          <a:prstGeom prst="rect">
            <a:avLst/>
          </a:prstGeom>
        </p:spPr>
        <p:txBody>
          <a:bodyPr anchor="t" rtlCol="false" tIns="0" lIns="0" bIns="0" rIns="0">
            <a:spAutoFit/>
          </a:bodyPr>
          <a:lstStyle/>
          <a:p>
            <a:pPr algn="ctr">
              <a:lnSpc>
                <a:spcPts val="7000"/>
              </a:lnSpc>
              <a:spcBef>
                <a:spcPct val="0"/>
              </a:spcBef>
            </a:pPr>
            <a:r>
              <a:rPr lang="en-US" b="true" sz="5000">
                <a:solidFill>
                  <a:srgbClr val="442816"/>
                </a:solidFill>
                <a:latin typeface="Childos Arabic Semi-Bold"/>
                <a:ea typeface="Childos Arabic Semi-Bold"/>
                <a:cs typeface="Childos Arabic Semi-Bold"/>
                <a:sym typeface="Childos Arabic Semi-Bold"/>
              </a:rPr>
              <a:t>Interest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10800000">
            <a:off x="7938978" y="3910600"/>
            <a:ext cx="2408865" cy="1741111"/>
            <a:chOff x="0" y="0"/>
            <a:chExt cx="913263" cy="660100"/>
          </a:xfrm>
        </p:grpSpPr>
        <p:sp>
          <p:nvSpPr>
            <p:cNvPr name="Freeform 10" id="10"/>
            <p:cNvSpPr/>
            <p:nvPr/>
          </p:nvSpPr>
          <p:spPr>
            <a:xfrm flipH="false" flipV="false" rot="0">
              <a:off x="38254" y="39466"/>
              <a:ext cx="875008" cy="581169"/>
            </a:xfrm>
            <a:custGeom>
              <a:avLst/>
              <a:gdLst/>
              <a:ahLst/>
              <a:cxnLst/>
              <a:rect r="r" b="b" t="t" l="l"/>
              <a:pathLst>
                <a:path h="581169" w="875008">
                  <a:moveTo>
                    <a:pt x="24117" y="239931"/>
                  </a:moveTo>
                  <a:lnTo>
                    <a:pt x="305775" y="11187"/>
                  </a:lnTo>
                  <a:cubicBezTo>
                    <a:pt x="317230" y="1885"/>
                    <a:pt x="333013" y="0"/>
                    <a:pt x="346336" y="6343"/>
                  </a:cubicBezTo>
                  <a:cubicBezTo>
                    <a:pt x="359659" y="12686"/>
                    <a:pt x="368146" y="26126"/>
                    <a:pt x="368146" y="40882"/>
                  </a:cubicBezTo>
                  <a:lnTo>
                    <a:pt x="368146" y="83386"/>
                  </a:lnTo>
                  <a:cubicBezTo>
                    <a:pt x="368146" y="127761"/>
                    <a:pt x="404119" y="163734"/>
                    <a:pt x="448494" y="163734"/>
                  </a:cubicBezTo>
                  <a:lnTo>
                    <a:pt x="794660" y="163734"/>
                  </a:lnTo>
                  <a:cubicBezTo>
                    <a:pt x="839036" y="163734"/>
                    <a:pt x="875009" y="199707"/>
                    <a:pt x="875009" y="244082"/>
                  </a:cubicBezTo>
                  <a:lnTo>
                    <a:pt x="875009" y="337086"/>
                  </a:lnTo>
                  <a:cubicBezTo>
                    <a:pt x="875009" y="381461"/>
                    <a:pt x="839036" y="417434"/>
                    <a:pt x="794660" y="417434"/>
                  </a:cubicBezTo>
                  <a:lnTo>
                    <a:pt x="448494" y="417434"/>
                  </a:lnTo>
                  <a:cubicBezTo>
                    <a:pt x="404119" y="417434"/>
                    <a:pt x="368146" y="453407"/>
                    <a:pt x="368146" y="497782"/>
                  </a:cubicBezTo>
                  <a:lnTo>
                    <a:pt x="368146" y="540286"/>
                  </a:lnTo>
                  <a:cubicBezTo>
                    <a:pt x="368146" y="555042"/>
                    <a:pt x="359659" y="568482"/>
                    <a:pt x="346336" y="574825"/>
                  </a:cubicBezTo>
                  <a:cubicBezTo>
                    <a:pt x="333013" y="581168"/>
                    <a:pt x="317230" y="579283"/>
                    <a:pt x="305775" y="569981"/>
                  </a:cubicBezTo>
                  <a:lnTo>
                    <a:pt x="24117" y="341237"/>
                  </a:lnTo>
                  <a:cubicBezTo>
                    <a:pt x="8860" y="328846"/>
                    <a:pt x="0" y="310239"/>
                    <a:pt x="0" y="290584"/>
                  </a:cubicBezTo>
                  <a:cubicBezTo>
                    <a:pt x="0" y="270929"/>
                    <a:pt x="8860" y="252322"/>
                    <a:pt x="24117" y="239931"/>
                  </a:cubicBezTo>
                  <a:close/>
                </a:path>
              </a:pathLst>
            </a:custGeom>
            <a:solidFill>
              <a:srgbClr val="FCCE5D"/>
            </a:solidFill>
          </p:spPr>
        </p:sp>
        <p:sp>
          <p:nvSpPr>
            <p:cNvPr name="TextBox 11" id="11"/>
            <p:cNvSpPr txBox="true"/>
            <p:nvPr/>
          </p:nvSpPr>
          <p:spPr>
            <a:xfrm>
              <a:off x="101600" y="165100"/>
              <a:ext cx="811663" cy="2918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938978" y="3910600"/>
            <a:ext cx="2215604" cy="1578618"/>
          </a:xfrm>
          <a:custGeom>
            <a:avLst/>
            <a:gdLst/>
            <a:ahLst/>
            <a:cxnLst/>
            <a:rect r="r" b="b" t="t" l="l"/>
            <a:pathLst>
              <a:path h="1578618" w="2215604">
                <a:moveTo>
                  <a:pt x="0" y="0"/>
                </a:moveTo>
                <a:lnTo>
                  <a:pt x="2215604" y="0"/>
                </a:lnTo>
                <a:lnTo>
                  <a:pt x="2215604" y="1578618"/>
                </a:lnTo>
                <a:lnTo>
                  <a:pt x="0" y="15786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255321" y="3837563"/>
            <a:ext cx="5760912" cy="1791935"/>
          </a:xfrm>
          <a:prstGeom prst="rect">
            <a:avLst/>
          </a:prstGeom>
        </p:spPr>
        <p:txBody>
          <a:bodyPr anchor="t" rtlCol="false" tIns="0" lIns="0" bIns="0" rIns="0">
            <a:spAutoFit/>
          </a:bodyPr>
          <a:lstStyle/>
          <a:p>
            <a:pPr algn="ctr">
              <a:lnSpc>
                <a:spcPts val="4715"/>
              </a:lnSpc>
            </a:pPr>
            <a:r>
              <a:rPr lang="en-US" sz="3367" b="true">
                <a:solidFill>
                  <a:srgbClr val="442816"/>
                </a:solidFill>
                <a:latin typeface="Childos Arabic Bold"/>
                <a:ea typeface="Childos Arabic Bold"/>
                <a:cs typeface="Childos Arabic Bold"/>
                <a:sym typeface="Childos Arabic Bold"/>
              </a:rPr>
              <a:t>Old focus:</a:t>
            </a:r>
          </a:p>
          <a:p>
            <a:pPr algn="ctr">
              <a:lnSpc>
                <a:spcPts val="4715"/>
              </a:lnSpc>
              <a:spcBef>
                <a:spcPct val="0"/>
              </a:spcBef>
            </a:pPr>
            <a:r>
              <a:rPr lang="en-US" sz="3367">
                <a:solidFill>
                  <a:srgbClr val="442816"/>
                </a:solidFill>
                <a:latin typeface="Childos Arabic Light"/>
                <a:ea typeface="Childos Arabic Light"/>
                <a:cs typeface="Childos Arabic Light"/>
                <a:sym typeface="Childos Arabic Light"/>
              </a:rPr>
              <a:t>U.S. c</a:t>
            </a:r>
            <a:r>
              <a:rPr lang="en-US" sz="3367">
                <a:solidFill>
                  <a:srgbClr val="442816"/>
                </a:solidFill>
                <a:latin typeface="Childos Arabic"/>
                <a:ea typeface="Childos Arabic"/>
                <a:cs typeface="Childos Arabic"/>
                <a:sym typeface="Childos Arabic"/>
              </a:rPr>
              <a:t>ollege access for international students</a:t>
            </a:r>
          </a:p>
        </p:txBody>
      </p:sp>
      <p:sp>
        <p:nvSpPr>
          <p:cNvPr name="TextBox 14" id="14"/>
          <p:cNvSpPr txBox="true"/>
          <p:nvPr/>
        </p:nvSpPr>
        <p:spPr>
          <a:xfrm rot="0">
            <a:off x="6834845" y="7821930"/>
            <a:ext cx="4618310" cy="1912620"/>
          </a:xfrm>
          <a:prstGeom prst="rect">
            <a:avLst/>
          </a:prstGeom>
        </p:spPr>
        <p:txBody>
          <a:bodyPr anchor="t" rtlCol="false" tIns="0" lIns="0" bIns="0" rIns="0">
            <a:spAutoFit/>
          </a:bodyPr>
          <a:lstStyle/>
          <a:p>
            <a:pPr algn="ctr">
              <a:lnSpc>
                <a:spcPts val="3779"/>
              </a:lnSpc>
            </a:pPr>
            <a:r>
              <a:rPr lang="en-US" sz="2700" b="true">
                <a:solidFill>
                  <a:srgbClr val="442816"/>
                </a:solidFill>
                <a:latin typeface="Childos Arabic Bold"/>
                <a:ea typeface="Childos Arabic Bold"/>
                <a:cs typeface="Childos Arabic Bold"/>
                <a:sym typeface="Childos Arabic Bold"/>
              </a:rPr>
              <a:t>Selecting New Participants:</a:t>
            </a:r>
          </a:p>
          <a:p>
            <a:pPr algn="ctr">
              <a:lnSpc>
                <a:spcPts val="3779"/>
              </a:lnSpc>
            </a:pPr>
          </a:p>
          <a:p>
            <a:pPr algn="ctr">
              <a:lnSpc>
                <a:spcPts val="3779"/>
              </a:lnSpc>
              <a:spcBef>
                <a:spcPct val="0"/>
              </a:spcBef>
            </a:pPr>
            <a:r>
              <a:rPr lang="en-US" sz="2700">
                <a:solidFill>
                  <a:srgbClr val="442816"/>
                </a:solidFill>
                <a:latin typeface="Childos Arabic"/>
                <a:ea typeface="Childos Arabic"/>
                <a:cs typeface="Childos Arabic"/>
                <a:sym typeface="Childos Arabic"/>
              </a:rPr>
              <a:t>Two new students, one domestic and one international</a:t>
            </a:r>
          </a:p>
        </p:txBody>
      </p:sp>
      <p:sp>
        <p:nvSpPr>
          <p:cNvPr name="TextBox 15" id="15"/>
          <p:cNvSpPr txBox="true"/>
          <p:nvPr/>
        </p:nvSpPr>
        <p:spPr>
          <a:xfrm rot="0">
            <a:off x="11271768" y="3756317"/>
            <a:ext cx="5760912" cy="2386013"/>
          </a:xfrm>
          <a:prstGeom prst="rect">
            <a:avLst/>
          </a:prstGeom>
        </p:spPr>
        <p:txBody>
          <a:bodyPr anchor="t" rtlCol="false" tIns="0" lIns="0" bIns="0" rIns="0">
            <a:spAutoFit/>
          </a:bodyPr>
          <a:lstStyle/>
          <a:p>
            <a:pPr algn="ctr">
              <a:lnSpc>
                <a:spcPts val="4715"/>
              </a:lnSpc>
            </a:pPr>
            <a:r>
              <a:rPr lang="en-US" sz="3367" b="true">
                <a:solidFill>
                  <a:srgbClr val="442816"/>
                </a:solidFill>
                <a:latin typeface="Childos Arabic Bold"/>
                <a:ea typeface="Childos Arabic Bold"/>
                <a:cs typeface="Childos Arabic Bold"/>
                <a:sym typeface="Childos Arabic Bold"/>
              </a:rPr>
              <a:t>Updated focus:</a:t>
            </a:r>
          </a:p>
          <a:p>
            <a:pPr algn="ctr">
              <a:lnSpc>
                <a:spcPts val="4715"/>
              </a:lnSpc>
              <a:spcBef>
                <a:spcPct val="0"/>
              </a:spcBef>
            </a:pPr>
            <a:r>
              <a:rPr lang="en-US" sz="3367">
                <a:solidFill>
                  <a:srgbClr val="442816"/>
                </a:solidFill>
                <a:latin typeface="Childos Arabic Light"/>
                <a:ea typeface="Childos Arabic Light"/>
                <a:cs typeface="Childos Arabic Light"/>
                <a:sym typeface="Childos Arabic Light"/>
              </a:rPr>
              <a:t>Bridging the information gap for international students applying to U.S. college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8970740" y="205738"/>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1283299" y="-1666590"/>
            <a:ext cx="10254039" cy="13620180"/>
            <a:chOff x="0" y="0"/>
            <a:chExt cx="2700652" cy="3587208"/>
          </a:xfrm>
        </p:grpSpPr>
        <p:sp>
          <p:nvSpPr>
            <p:cNvPr name="Freeform 8" id="8"/>
            <p:cNvSpPr/>
            <p:nvPr/>
          </p:nvSpPr>
          <p:spPr>
            <a:xfrm flipH="false" flipV="false" rot="0">
              <a:off x="0" y="0"/>
              <a:ext cx="2700652" cy="3587208"/>
            </a:xfrm>
            <a:custGeom>
              <a:avLst/>
              <a:gdLst/>
              <a:ahLst/>
              <a:cxnLst/>
              <a:rect r="r" b="b" t="t" l="l"/>
              <a:pathLst>
                <a:path h="3587208" w="2700652">
                  <a:moveTo>
                    <a:pt x="0" y="0"/>
                  </a:moveTo>
                  <a:lnTo>
                    <a:pt x="2700652" y="0"/>
                  </a:lnTo>
                  <a:lnTo>
                    <a:pt x="2700652" y="3587208"/>
                  </a:lnTo>
                  <a:lnTo>
                    <a:pt x="0" y="3587208"/>
                  </a:lnTo>
                  <a:close/>
                </a:path>
              </a:pathLst>
            </a:custGeom>
            <a:solidFill>
              <a:srgbClr val="FCCE5D"/>
            </a:solidFill>
            <a:ln cap="sq">
              <a:noFill/>
              <a:prstDash val="solid"/>
              <a:miter/>
            </a:ln>
          </p:spPr>
        </p:sp>
        <p:sp>
          <p:nvSpPr>
            <p:cNvPr name="TextBox 9" id="9"/>
            <p:cNvSpPr txBox="true"/>
            <p:nvPr/>
          </p:nvSpPr>
          <p:spPr>
            <a:xfrm>
              <a:off x="0" y="-38100"/>
              <a:ext cx="2700652" cy="362530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797479" y="-356962"/>
            <a:ext cx="346521" cy="11000925"/>
            <a:chOff x="0" y="0"/>
            <a:chExt cx="462027" cy="14667900"/>
          </a:xfrm>
        </p:grpSpPr>
        <p:sp>
          <p:nvSpPr>
            <p:cNvPr name="Freeform 11" id="11"/>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2717161" y="11488711"/>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4" id="14"/>
          <p:cNvSpPr txBox="true"/>
          <p:nvPr/>
        </p:nvSpPr>
        <p:spPr>
          <a:xfrm rot="0">
            <a:off x="584911" y="4058679"/>
            <a:ext cx="7627658" cy="2628900"/>
          </a:xfrm>
          <a:prstGeom prst="rect">
            <a:avLst/>
          </a:prstGeom>
        </p:spPr>
        <p:txBody>
          <a:bodyPr anchor="t" rtlCol="false" tIns="0" lIns="0" bIns="0" rIns="0">
            <a:spAutoFit/>
          </a:bodyPr>
          <a:lstStyle/>
          <a:p>
            <a:pPr algn="ctr">
              <a:lnSpc>
                <a:spcPts val="4199"/>
              </a:lnSpc>
            </a:pPr>
            <a:r>
              <a:rPr lang="en-US" sz="2999">
                <a:solidFill>
                  <a:srgbClr val="442816"/>
                </a:solidFill>
                <a:latin typeface="Childos Arabic"/>
                <a:ea typeface="Childos Arabic"/>
                <a:cs typeface="Childos Arabic"/>
                <a:sym typeface="Childos Arabic"/>
              </a:rPr>
              <a:t>College Graduate </a:t>
            </a:r>
          </a:p>
          <a:p>
            <a:pPr algn="ctr">
              <a:lnSpc>
                <a:spcPts val="4199"/>
              </a:lnSpc>
            </a:pPr>
            <a:r>
              <a:rPr lang="en-US" sz="2999">
                <a:solidFill>
                  <a:srgbClr val="442816"/>
                </a:solidFill>
                <a:latin typeface="Childos Arabic"/>
                <a:ea typeface="Childos Arabic"/>
                <a:cs typeface="Childos Arabic"/>
                <a:sym typeface="Childos Arabic"/>
              </a:rPr>
              <a:t>Florida Private HS  </a:t>
            </a:r>
          </a:p>
          <a:p>
            <a:pPr algn="ctr">
              <a:lnSpc>
                <a:spcPts val="4199"/>
              </a:lnSpc>
            </a:pPr>
            <a:r>
              <a:rPr lang="en-US" sz="2999">
                <a:solidFill>
                  <a:srgbClr val="442816"/>
                </a:solidFill>
                <a:latin typeface="Childos Arabic"/>
                <a:ea typeface="Childos Arabic"/>
                <a:cs typeface="Childos Arabic"/>
                <a:sym typeface="Childos Arabic"/>
              </a:rPr>
              <a:t>Middle Class</a:t>
            </a:r>
          </a:p>
          <a:p>
            <a:pPr algn="ctr">
              <a:lnSpc>
                <a:spcPts val="4199"/>
              </a:lnSpc>
            </a:pPr>
            <a:r>
              <a:rPr lang="en-US" sz="2999">
                <a:solidFill>
                  <a:srgbClr val="442816"/>
                </a:solidFill>
                <a:latin typeface="Childos Arabic"/>
                <a:ea typeface="Childos Arabic"/>
                <a:cs typeface="Childos Arabic"/>
                <a:sym typeface="Childos Arabic"/>
              </a:rPr>
              <a:t>Interview Format: In-person</a:t>
            </a:r>
          </a:p>
          <a:p>
            <a:pPr algn="ctr">
              <a:lnSpc>
                <a:spcPts val="4199"/>
              </a:lnSpc>
              <a:spcBef>
                <a:spcPct val="0"/>
              </a:spcBef>
            </a:pPr>
          </a:p>
        </p:txBody>
      </p:sp>
      <p:sp>
        <p:nvSpPr>
          <p:cNvPr name="Freeform 15" id="15"/>
          <p:cNvSpPr/>
          <p:nvPr/>
        </p:nvSpPr>
        <p:spPr>
          <a:xfrm flipH="false" flipV="false" rot="0">
            <a:off x="2194565" y="6407773"/>
            <a:ext cx="4289607" cy="3716526"/>
          </a:xfrm>
          <a:custGeom>
            <a:avLst/>
            <a:gdLst/>
            <a:ahLst/>
            <a:cxnLst/>
            <a:rect r="r" b="b" t="t" l="l"/>
            <a:pathLst>
              <a:path h="3716526" w="4289607">
                <a:moveTo>
                  <a:pt x="0" y="0"/>
                </a:moveTo>
                <a:lnTo>
                  <a:pt x="4289607" y="0"/>
                </a:lnTo>
                <a:lnTo>
                  <a:pt x="4289607" y="3716526"/>
                </a:lnTo>
                <a:lnTo>
                  <a:pt x="0" y="3716526"/>
                </a:lnTo>
                <a:lnTo>
                  <a:pt x="0" y="0"/>
                </a:lnTo>
                <a:close/>
              </a:path>
            </a:pathLst>
          </a:custGeom>
          <a:blipFill>
            <a:blip r:embed="rId6"/>
            <a:stretch>
              <a:fillRect l="0" t="-26946" r="0" b="-26946"/>
            </a:stretch>
          </a:blipFill>
        </p:spPr>
      </p:sp>
      <p:sp>
        <p:nvSpPr>
          <p:cNvPr name="TextBox 16" id="16"/>
          <p:cNvSpPr txBox="true"/>
          <p:nvPr/>
        </p:nvSpPr>
        <p:spPr>
          <a:xfrm rot="0">
            <a:off x="1145761" y="1181100"/>
            <a:ext cx="6505958" cy="284429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College Graduate</a:t>
            </a:r>
          </a:p>
        </p:txBody>
      </p:sp>
      <p:sp>
        <p:nvSpPr>
          <p:cNvPr name="TextBox 17" id="17"/>
          <p:cNvSpPr txBox="true"/>
          <p:nvPr/>
        </p:nvSpPr>
        <p:spPr>
          <a:xfrm rot="0">
            <a:off x="10287000" y="1047750"/>
            <a:ext cx="6505958" cy="739792"/>
          </a:xfrm>
          <a:prstGeom prst="rect">
            <a:avLst/>
          </a:prstGeom>
        </p:spPr>
        <p:txBody>
          <a:bodyPr anchor="t" rtlCol="false" tIns="0" lIns="0" bIns="0" rIns="0">
            <a:spAutoFit/>
          </a:bodyPr>
          <a:lstStyle/>
          <a:p>
            <a:pPr algn="l">
              <a:lnSpc>
                <a:spcPts val="5200"/>
              </a:lnSpc>
            </a:pPr>
            <a:r>
              <a:rPr lang="en-US" sz="5000">
                <a:solidFill>
                  <a:srgbClr val="442816"/>
                </a:solidFill>
                <a:latin typeface="Childos Arabic"/>
                <a:ea typeface="Childos Arabic"/>
                <a:cs typeface="Childos Arabic"/>
                <a:sym typeface="Childos Arabic"/>
              </a:rPr>
              <a:t>Background </a:t>
            </a:r>
          </a:p>
        </p:txBody>
      </p:sp>
      <p:sp>
        <p:nvSpPr>
          <p:cNvPr name="TextBox 18" id="18"/>
          <p:cNvSpPr txBox="true"/>
          <p:nvPr/>
        </p:nvSpPr>
        <p:spPr>
          <a:xfrm rot="0">
            <a:off x="10287000" y="5249512"/>
            <a:ext cx="6505958" cy="739792"/>
          </a:xfrm>
          <a:prstGeom prst="rect">
            <a:avLst/>
          </a:prstGeom>
        </p:spPr>
        <p:txBody>
          <a:bodyPr anchor="t" rtlCol="false" tIns="0" lIns="0" bIns="0" rIns="0">
            <a:spAutoFit/>
          </a:bodyPr>
          <a:lstStyle/>
          <a:p>
            <a:pPr algn="l">
              <a:lnSpc>
                <a:spcPts val="5200"/>
              </a:lnSpc>
            </a:pPr>
            <a:r>
              <a:rPr lang="en-US" sz="5000">
                <a:solidFill>
                  <a:srgbClr val="442816"/>
                </a:solidFill>
                <a:latin typeface="Childos Arabic"/>
                <a:ea typeface="Childos Arabic"/>
                <a:cs typeface="Childos Arabic"/>
                <a:sym typeface="Childos Arabic"/>
              </a:rPr>
              <a:t>Key Quotes</a:t>
            </a:r>
          </a:p>
        </p:txBody>
      </p:sp>
      <p:sp>
        <p:nvSpPr>
          <p:cNvPr name="TextBox 19" id="19"/>
          <p:cNvSpPr txBox="true"/>
          <p:nvPr/>
        </p:nvSpPr>
        <p:spPr>
          <a:xfrm rot="0">
            <a:off x="10287000" y="1973036"/>
            <a:ext cx="7257372" cy="3098165"/>
          </a:xfrm>
          <a:prstGeom prst="rect">
            <a:avLst/>
          </a:prstGeom>
        </p:spPr>
        <p:txBody>
          <a:bodyPr anchor="t" rtlCol="false" tIns="0" lIns="0" bIns="0" rIns="0">
            <a:spAutoFit/>
          </a:bodyPr>
          <a:lstStyle/>
          <a:p>
            <a:pPr algn="l" marL="626109" indent="-313054" lvl="1">
              <a:lnSpc>
                <a:spcPts val="4059"/>
              </a:lnSpc>
              <a:buFont typeface="Arial"/>
              <a:buChar char="•"/>
            </a:pPr>
            <a:r>
              <a:rPr lang="en-US" sz="2899">
                <a:solidFill>
                  <a:srgbClr val="442816"/>
                </a:solidFill>
                <a:latin typeface="Childos Arabic Light"/>
                <a:ea typeface="Childos Arabic Light"/>
                <a:cs typeface="Childos Arabic Light"/>
                <a:sym typeface="Childos Arabic Light"/>
              </a:rPr>
              <a:t>Recently graduated last spring from Stanford</a:t>
            </a:r>
          </a:p>
          <a:p>
            <a:pPr algn="l" marL="626109" indent="-313054" lvl="1">
              <a:lnSpc>
                <a:spcPts val="4059"/>
              </a:lnSpc>
              <a:buFont typeface="Arial"/>
              <a:buChar char="•"/>
            </a:pPr>
            <a:r>
              <a:rPr lang="en-US" sz="2899">
                <a:solidFill>
                  <a:srgbClr val="442816"/>
                </a:solidFill>
                <a:latin typeface="Childos Arabic Light"/>
                <a:ea typeface="Childos Arabic Light"/>
                <a:cs typeface="Childos Arabic Light"/>
                <a:sym typeface="Childos Arabic Light"/>
              </a:rPr>
              <a:t>Working at big Technology Company as a hardware designer </a:t>
            </a:r>
          </a:p>
          <a:p>
            <a:pPr algn="l" marL="626109" indent="-313054" lvl="1">
              <a:lnSpc>
                <a:spcPts val="4059"/>
              </a:lnSpc>
              <a:spcBef>
                <a:spcPct val="0"/>
              </a:spcBef>
              <a:buFont typeface="Arial"/>
              <a:buChar char="•"/>
            </a:pPr>
            <a:r>
              <a:rPr lang="en-US" sz="2899">
                <a:solidFill>
                  <a:srgbClr val="442816"/>
                </a:solidFill>
                <a:latin typeface="Childos Arabic Light"/>
                <a:ea typeface="Childos Arabic Light"/>
                <a:cs typeface="Childos Arabic Light"/>
                <a:sym typeface="Childos Arabic Light"/>
              </a:rPr>
              <a:t>Went to HS in an expensive private school in Florida</a:t>
            </a:r>
          </a:p>
        </p:txBody>
      </p:sp>
      <p:sp>
        <p:nvSpPr>
          <p:cNvPr name="TextBox 20" id="20"/>
          <p:cNvSpPr txBox="true"/>
          <p:nvPr/>
        </p:nvSpPr>
        <p:spPr>
          <a:xfrm rot="0">
            <a:off x="10287000" y="6421429"/>
            <a:ext cx="7257372" cy="2583815"/>
          </a:xfrm>
          <a:prstGeom prst="rect">
            <a:avLst/>
          </a:prstGeom>
        </p:spPr>
        <p:txBody>
          <a:bodyPr anchor="t" rtlCol="false" tIns="0" lIns="0" bIns="0" rIns="0">
            <a:spAutoFit/>
          </a:bodyPr>
          <a:lstStyle/>
          <a:p>
            <a:pPr algn="l" marL="626109" indent="-313054" lvl="1">
              <a:lnSpc>
                <a:spcPts val="4059"/>
              </a:lnSpc>
              <a:buFont typeface="Arial"/>
              <a:buChar char="•"/>
            </a:pPr>
            <a:r>
              <a:rPr lang="en-US" sz="2899">
                <a:solidFill>
                  <a:srgbClr val="442816"/>
                </a:solidFill>
                <a:latin typeface="Childos Arabic"/>
                <a:ea typeface="Childos Arabic"/>
                <a:cs typeface="Childos Arabic"/>
                <a:sym typeface="Childos Arabic"/>
              </a:rPr>
              <a:t>“The School’s college application help was generally not useful.”</a:t>
            </a:r>
          </a:p>
          <a:p>
            <a:pPr algn="l" marL="626109" indent="-313054" lvl="1">
              <a:lnSpc>
                <a:spcPts val="4059"/>
              </a:lnSpc>
              <a:spcBef>
                <a:spcPct val="0"/>
              </a:spcBef>
              <a:buFont typeface="Arial"/>
              <a:buChar char="•"/>
            </a:pPr>
            <a:r>
              <a:rPr lang="en-US" sz="2899">
                <a:solidFill>
                  <a:srgbClr val="442816"/>
                </a:solidFill>
                <a:latin typeface="Childos Arabic"/>
                <a:ea typeface="Childos Arabic"/>
                <a:cs typeface="Childos Arabic"/>
                <a:sym typeface="Childos Arabic"/>
              </a:rPr>
              <a:t>“I would of had no shot of getting into a good school if I went to Ron DeSantis’ public schools.”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81896" y="6086137"/>
            <a:ext cx="2123334" cy="1825752"/>
            <a:chOff x="0" y="0"/>
            <a:chExt cx="559232" cy="480856"/>
          </a:xfrm>
        </p:grpSpPr>
        <p:sp>
          <p:nvSpPr>
            <p:cNvPr name="Freeform 10" id="10"/>
            <p:cNvSpPr/>
            <p:nvPr/>
          </p:nvSpPr>
          <p:spPr>
            <a:xfrm flipH="false" flipV="false" rot="0">
              <a:off x="0" y="0"/>
              <a:ext cx="559232" cy="480856"/>
            </a:xfrm>
            <a:custGeom>
              <a:avLst/>
              <a:gdLst/>
              <a:ahLst/>
              <a:cxnLst/>
              <a:rect r="r" b="b" t="t" l="l"/>
              <a:pathLst>
                <a:path h="480856" w="559232">
                  <a:moveTo>
                    <a:pt x="185952" y="0"/>
                  </a:moveTo>
                  <a:lnTo>
                    <a:pt x="373280" y="0"/>
                  </a:lnTo>
                  <a:cubicBezTo>
                    <a:pt x="475978" y="0"/>
                    <a:pt x="559232" y="83253"/>
                    <a:pt x="559232" y="185952"/>
                  </a:cubicBezTo>
                  <a:lnTo>
                    <a:pt x="559232" y="294904"/>
                  </a:lnTo>
                  <a:cubicBezTo>
                    <a:pt x="559232" y="397603"/>
                    <a:pt x="475978" y="480856"/>
                    <a:pt x="373280" y="480856"/>
                  </a:cubicBezTo>
                  <a:lnTo>
                    <a:pt x="185952" y="480856"/>
                  </a:lnTo>
                  <a:cubicBezTo>
                    <a:pt x="83253" y="480856"/>
                    <a:pt x="0" y="397603"/>
                    <a:pt x="0" y="294904"/>
                  </a:cubicBezTo>
                  <a:lnTo>
                    <a:pt x="0" y="185952"/>
                  </a:lnTo>
                  <a:cubicBezTo>
                    <a:pt x="0" y="83253"/>
                    <a:pt x="83253" y="0"/>
                    <a:pt x="185952" y="0"/>
                  </a:cubicBezTo>
                  <a:close/>
                </a:path>
              </a:pathLst>
            </a:custGeom>
            <a:solidFill>
              <a:srgbClr val="FFF8E5"/>
            </a:solidFill>
          </p:spPr>
        </p:sp>
        <p:sp>
          <p:nvSpPr>
            <p:cNvPr name="TextBox 11" id="11"/>
            <p:cNvSpPr txBox="true"/>
            <p:nvPr/>
          </p:nvSpPr>
          <p:spPr>
            <a:xfrm>
              <a:off x="0" y="-38100"/>
              <a:ext cx="559232" cy="518956"/>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this does haha </a:t>
              </a:r>
            </a:p>
            <a:p>
              <a:pPr algn="ctr">
                <a:lnSpc>
                  <a:spcPts val="2659"/>
                </a:lnSpc>
              </a:pPr>
            </a:p>
          </p:txBody>
        </p:sp>
      </p:grpSp>
      <p:sp>
        <p:nvSpPr>
          <p:cNvPr name="AutoShape 12" id="12"/>
          <p:cNvSpPr/>
          <p:nvPr/>
        </p:nvSpPr>
        <p:spPr>
          <a:xfrm>
            <a:off x="611368" y="5143500"/>
            <a:ext cx="17117764" cy="0"/>
          </a:xfrm>
          <a:prstGeom prst="line">
            <a:avLst/>
          </a:prstGeom>
          <a:ln cap="flat" w="38100">
            <a:solidFill>
              <a:srgbClr val="000000"/>
            </a:solidFill>
            <a:prstDash val="solid"/>
            <a:headEnd type="none" len="sm" w="sm"/>
            <a:tailEnd type="arrow" len="sm" w="med"/>
          </a:ln>
        </p:spPr>
      </p:sp>
      <p:sp>
        <p:nvSpPr>
          <p:cNvPr name="AutoShape 13" id="13"/>
          <p:cNvSpPr/>
          <p:nvPr/>
        </p:nvSpPr>
        <p:spPr>
          <a:xfrm flipV="true">
            <a:off x="9124950" y="950976"/>
            <a:ext cx="0" cy="8905589"/>
          </a:xfrm>
          <a:prstGeom prst="line">
            <a:avLst/>
          </a:prstGeom>
          <a:ln cap="flat" w="38100">
            <a:solidFill>
              <a:srgbClr val="000000"/>
            </a:solidFill>
            <a:prstDash val="solid"/>
            <a:headEnd type="none" len="sm" w="sm"/>
            <a:tailEnd type="arrow" len="sm" w="med"/>
          </a:ln>
        </p:spPr>
      </p:sp>
      <p:grpSp>
        <p:nvGrpSpPr>
          <p:cNvPr name="Group 14" id="14"/>
          <p:cNvGrpSpPr/>
          <p:nvPr/>
        </p:nvGrpSpPr>
        <p:grpSpPr>
          <a:xfrm rot="0">
            <a:off x="507287" y="422655"/>
            <a:ext cx="1605989" cy="1560937"/>
            <a:chOff x="0" y="0"/>
            <a:chExt cx="422976" cy="411111"/>
          </a:xfrm>
        </p:grpSpPr>
        <p:sp>
          <p:nvSpPr>
            <p:cNvPr name="Freeform 15" id="15"/>
            <p:cNvSpPr/>
            <p:nvPr/>
          </p:nvSpPr>
          <p:spPr>
            <a:xfrm flipH="false" flipV="false" rot="0">
              <a:off x="0" y="0"/>
              <a:ext cx="422977" cy="411111"/>
            </a:xfrm>
            <a:custGeom>
              <a:avLst/>
              <a:gdLst/>
              <a:ahLst/>
              <a:cxnLst/>
              <a:rect r="r" b="b" t="t" l="l"/>
              <a:pathLst>
                <a:path h="411111" w="422977">
                  <a:moveTo>
                    <a:pt x="205556" y="0"/>
                  </a:moveTo>
                  <a:lnTo>
                    <a:pt x="217421" y="0"/>
                  </a:lnTo>
                  <a:cubicBezTo>
                    <a:pt x="330946" y="0"/>
                    <a:pt x="422977" y="92030"/>
                    <a:pt x="422977" y="205556"/>
                  </a:cubicBezTo>
                  <a:lnTo>
                    <a:pt x="422977" y="205556"/>
                  </a:lnTo>
                  <a:cubicBezTo>
                    <a:pt x="422977" y="319081"/>
                    <a:pt x="330946" y="411111"/>
                    <a:pt x="217421" y="411111"/>
                  </a:cubicBezTo>
                  <a:lnTo>
                    <a:pt x="205556" y="411111"/>
                  </a:lnTo>
                  <a:cubicBezTo>
                    <a:pt x="92030" y="411111"/>
                    <a:pt x="0" y="319081"/>
                    <a:pt x="0" y="205556"/>
                  </a:cubicBezTo>
                  <a:lnTo>
                    <a:pt x="0" y="205556"/>
                  </a:lnTo>
                  <a:cubicBezTo>
                    <a:pt x="0" y="92030"/>
                    <a:pt x="92030" y="0"/>
                    <a:pt x="205556" y="0"/>
                  </a:cubicBezTo>
                  <a:close/>
                </a:path>
              </a:pathLst>
            </a:custGeom>
            <a:solidFill>
              <a:srgbClr val="D9D9D9"/>
            </a:solidFill>
          </p:spPr>
        </p:sp>
        <p:sp>
          <p:nvSpPr>
            <p:cNvPr name="TextBox 16" id="16"/>
            <p:cNvSpPr txBox="true"/>
            <p:nvPr/>
          </p:nvSpPr>
          <p:spPr>
            <a:xfrm>
              <a:off x="0" y="-38100"/>
              <a:ext cx="422976" cy="449211"/>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 Spent a lot of time at after-school programs and commuting</a:t>
              </a:r>
            </a:p>
          </p:txBody>
        </p:sp>
      </p:grpSp>
      <p:sp>
        <p:nvSpPr>
          <p:cNvPr name="TextBox 17" id="17"/>
          <p:cNvSpPr txBox="true"/>
          <p:nvPr/>
        </p:nvSpPr>
        <p:spPr>
          <a:xfrm rot="0">
            <a:off x="7644976" y="1175650"/>
            <a:ext cx="1023480" cy="567774"/>
          </a:xfrm>
          <a:prstGeom prst="rect">
            <a:avLst/>
          </a:prstGeom>
        </p:spPr>
        <p:txBody>
          <a:bodyPr anchor="t" rtlCol="false" tIns="0" lIns="0" bIns="0" rIns="0">
            <a:spAutoFit/>
          </a:bodyPr>
          <a:lstStyle/>
          <a:p>
            <a:pPr algn="just">
              <a:lnSpc>
                <a:spcPts val="4407"/>
              </a:lnSpc>
            </a:pPr>
            <a:r>
              <a:rPr lang="en-US" sz="3147" b="true">
                <a:solidFill>
                  <a:srgbClr val="442816"/>
                </a:solidFill>
                <a:latin typeface="Childos Arabic Bold"/>
                <a:ea typeface="Childos Arabic Bold"/>
                <a:cs typeface="Childos Arabic Bold"/>
                <a:sym typeface="Childos Arabic Bold"/>
              </a:rPr>
              <a:t>SAY </a:t>
            </a:r>
          </a:p>
        </p:txBody>
      </p:sp>
      <p:sp>
        <p:nvSpPr>
          <p:cNvPr name="TextBox 18" id="18"/>
          <p:cNvSpPr txBox="true"/>
          <p:nvPr/>
        </p:nvSpPr>
        <p:spPr>
          <a:xfrm rot="0">
            <a:off x="7644976" y="5391150"/>
            <a:ext cx="1023480" cy="567774"/>
          </a:xfrm>
          <a:prstGeom prst="rect">
            <a:avLst/>
          </a:prstGeom>
        </p:spPr>
        <p:txBody>
          <a:bodyPr anchor="t" rtlCol="false" tIns="0" lIns="0" bIns="0" rIns="0">
            <a:spAutoFit/>
          </a:bodyPr>
          <a:lstStyle/>
          <a:p>
            <a:pPr algn="just">
              <a:lnSpc>
                <a:spcPts val="4407"/>
              </a:lnSpc>
            </a:pPr>
            <a:r>
              <a:rPr lang="en-US" sz="3147" b="true">
                <a:solidFill>
                  <a:srgbClr val="442816"/>
                </a:solidFill>
                <a:latin typeface="Childos Arabic Bold"/>
                <a:ea typeface="Childos Arabic Bold"/>
                <a:cs typeface="Childos Arabic Bold"/>
                <a:sym typeface="Childos Arabic Bold"/>
              </a:rPr>
              <a:t>DO </a:t>
            </a:r>
          </a:p>
        </p:txBody>
      </p:sp>
      <p:sp>
        <p:nvSpPr>
          <p:cNvPr name="TextBox 19" id="19"/>
          <p:cNvSpPr txBox="true"/>
          <p:nvPr/>
        </p:nvSpPr>
        <p:spPr>
          <a:xfrm rot="0">
            <a:off x="9584607" y="1175650"/>
            <a:ext cx="1560436" cy="567774"/>
          </a:xfrm>
          <a:prstGeom prst="rect">
            <a:avLst/>
          </a:prstGeom>
        </p:spPr>
        <p:txBody>
          <a:bodyPr anchor="t" rtlCol="false" tIns="0" lIns="0" bIns="0" rIns="0">
            <a:spAutoFit/>
          </a:bodyPr>
          <a:lstStyle/>
          <a:p>
            <a:pPr algn="just">
              <a:lnSpc>
                <a:spcPts val="4407"/>
              </a:lnSpc>
            </a:pPr>
            <a:r>
              <a:rPr lang="en-US" sz="3147" b="true">
                <a:solidFill>
                  <a:srgbClr val="442816"/>
                </a:solidFill>
                <a:latin typeface="Childos Arabic Bold"/>
                <a:ea typeface="Childos Arabic Bold"/>
                <a:cs typeface="Childos Arabic Bold"/>
                <a:sym typeface="Childos Arabic Bold"/>
              </a:rPr>
              <a:t>THINK</a:t>
            </a:r>
          </a:p>
        </p:txBody>
      </p:sp>
      <p:sp>
        <p:nvSpPr>
          <p:cNvPr name="TextBox 20" id="20"/>
          <p:cNvSpPr txBox="true"/>
          <p:nvPr/>
        </p:nvSpPr>
        <p:spPr>
          <a:xfrm rot="0">
            <a:off x="9658350" y="5391150"/>
            <a:ext cx="1023480" cy="567774"/>
          </a:xfrm>
          <a:prstGeom prst="rect">
            <a:avLst/>
          </a:prstGeom>
        </p:spPr>
        <p:txBody>
          <a:bodyPr anchor="t" rtlCol="false" tIns="0" lIns="0" bIns="0" rIns="0">
            <a:spAutoFit/>
          </a:bodyPr>
          <a:lstStyle/>
          <a:p>
            <a:pPr algn="just">
              <a:lnSpc>
                <a:spcPts val="4407"/>
              </a:lnSpc>
            </a:pPr>
            <a:r>
              <a:rPr lang="en-US" sz="3147" b="true">
                <a:solidFill>
                  <a:srgbClr val="442816"/>
                </a:solidFill>
                <a:latin typeface="Childos Arabic Bold"/>
                <a:ea typeface="Childos Arabic Bold"/>
                <a:cs typeface="Childos Arabic Bold"/>
                <a:sym typeface="Childos Arabic Bold"/>
              </a:rPr>
              <a:t>FEEL</a:t>
            </a:r>
          </a:p>
        </p:txBody>
      </p:sp>
      <p:grpSp>
        <p:nvGrpSpPr>
          <p:cNvPr name="Group 21" id="21"/>
          <p:cNvGrpSpPr/>
          <p:nvPr/>
        </p:nvGrpSpPr>
        <p:grpSpPr>
          <a:xfrm rot="0">
            <a:off x="611368" y="5468041"/>
            <a:ext cx="1428756" cy="1530972"/>
            <a:chOff x="0" y="0"/>
            <a:chExt cx="376298" cy="403219"/>
          </a:xfrm>
        </p:grpSpPr>
        <p:sp>
          <p:nvSpPr>
            <p:cNvPr name="Freeform 22" id="22"/>
            <p:cNvSpPr/>
            <p:nvPr/>
          </p:nvSpPr>
          <p:spPr>
            <a:xfrm flipH="false" flipV="false" rot="0">
              <a:off x="0" y="0"/>
              <a:ext cx="376298" cy="403219"/>
            </a:xfrm>
            <a:custGeom>
              <a:avLst/>
              <a:gdLst/>
              <a:ahLst/>
              <a:cxnLst/>
              <a:rect r="r" b="b" t="t" l="l"/>
              <a:pathLst>
                <a:path h="403219" w="376298">
                  <a:moveTo>
                    <a:pt x="188149" y="0"/>
                  </a:moveTo>
                  <a:lnTo>
                    <a:pt x="188149" y="0"/>
                  </a:lnTo>
                  <a:cubicBezTo>
                    <a:pt x="292061" y="0"/>
                    <a:pt x="376298" y="84237"/>
                    <a:pt x="376298" y="188149"/>
                  </a:cubicBezTo>
                  <a:lnTo>
                    <a:pt x="376298" y="215070"/>
                  </a:lnTo>
                  <a:cubicBezTo>
                    <a:pt x="376298" y="318982"/>
                    <a:pt x="292061" y="403219"/>
                    <a:pt x="188149" y="403219"/>
                  </a:cubicBezTo>
                  <a:lnTo>
                    <a:pt x="188149" y="403219"/>
                  </a:lnTo>
                  <a:cubicBezTo>
                    <a:pt x="138249" y="403219"/>
                    <a:pt x="90392" y="383396"/>
                    <a:pt x="55108" y="348111"/>
                  </a:cubicBezTo>
                  <a:cubicBezTo>
                    <a:pt x="19823" y="312827"/>
                    <a:pt x="0" y="264970"/>
                    <a:pt x="0" y="215070"/>
                  </a:cubicBezTo>
                  <a:lnTo>
                    <a:pt x="0" y="188149"/>
                  </a:lnTo>
                  <a:cubicBezTo>
                    <a:pt x="0" y="138249"/>
                    <a:pt x="19823" y="90392"/>
                    <a:pt x="55108" y="55108"/>
                  </a:cubicBezTo>
                  <a:cubicBezTo>
                    <a:pt x="90392" y="19823"/>
                    <a:pt x="138249" y="0"/>
                    <a:pt x="188149" y="0"/>
                  </a:cubicBezTo>
                  <a:close/>
                </a:path>
              </a:pathLst>
            </a:custGeom>
            <a:solidFill>
              <a:srgbClr val="D9D9D9"/>
            </a:solidFill>
          </p:spPr>
        </p:sp>
        <p:sp>
          <p:nvSpPr>
            <p:cNvPr name="TextBox 23" id="23"/>
            <p:cNvSpPr txBox="true"/>
            <p:nvPr/>
          </p:nvSpPr>
          <p:spPr>
            <a:xfrm>
              <a:off x="0" y="-38100"/>
              <a:ext cx="376298" cy="441319"/>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Spent a large amount of his energy for ECs</a:t>
              </a:r>
            </a:p>
            <a:p>
              <a:pPr algn="ctr">
                <a:lnSpc>
                  <a:spcPts val="1960"/>
                </a:lnSpc>
              </a:pPr>
            </a:p>
          </p:txBody>
        </p:sp>
      </p:grpSp>
      <p:grpSp>
        <p:nvGrpSpPr>
          <p:cNvPr name="Group 24" id="24"/>
          <p:cNvGrpSpPr/>
          <p:nvPr/>
        </p:nvGrpSpPr>
        <p:grpSpPr>
          <a:xfrm rot="0">
            <a:off x="2521675" y="3472090"/>
            <a:ext cx="1695654" cy="1456870"/>
            <a:chOff x="0" y="0"/>
            <a:chExt cx="446592" cy="383702"/>
          </a:xfrm>
        </p:grpSpPr>
        <p:sp>
          <p:nvSpPr>
            <p:cNvPr name="Freeform 25" id="25"/>
            <p:cNvSpPr/>
            <p:nvPr/>
          </p:nvSpPr>
          <p:spPr>
            <a:xfrm flipH="false" flipV="false" rot="0">
              <a:off x="0" y="0"/>
              <a:ext cx="446592" cy="383702"/>
            </a:xfrm>
            <a:custGeom>
              <a:avLst/>
              <a:gdLst/>
              <a:ahLst/>
              <a:cxnLst/>
              <a:rect r="r" b="b" t="t" l="l"/>
              <a:pathLst>
                <a:path h="383702" w="446592">
                  <a:moveTo>
                    <a:pt x="191851" y="0"/>
                  </a:moveTo>
                  <a:lnTo>
                    <a:pt x="254741" y="0"/>
                  </a:lnTo>
                  <a:cubicBezTo>
                    <a:pt x="360697" y="0"/>
                    <a:pt x="446592" y="85895"/>
                    <a:pt x="446592" y="191851"/>
                  </a:cubicBezTo>
                  <a:lnTo>
                    <a:pt x="446592" y="191851"/>
                  </a:lnTo>
                  <a:cubicBezTo>
                    <a:pt x="446592" y="242733"/>
                    <a:pt x="426379" y="291531"/>
                    <a:pt x="390400" y="327510"/>
                  </a:cubicBezTo>
                  <a:cubicBezTo>
                    <a:pt x="354421" y="363489"/>
                    <a:pt x="305623" y="383702"/>
                    <a:pt x="254741" y="383702"/>
                  </a:cubicBezTo>
                  <a:lnTo>
                    <a:pt x="191851" y="383702"/>
                  </a:lnTo>
                  <a:cubicBezTo>
                    <a:pt x="85895" y="383702"/>
                    <a:pt x="0" y="297808"/>
                    <a:pt x="0" y="191851"/>
                  </a:cubicBezTo>
                  <a:lnTo>
                    <a:pt x="0" y="191851"/>
                  </a:lnTo>
                  <a:cubicBezTo>
                    <a:pt x="0" y="85895"/>
                    <a:pt x="85895" y="0"/>
                    <a:pt x="191851" y="0"/>
                  </a:cubicBezTo>
                  <a:close/>
                </a:path>
              </a:pathLst>
            </a:custGeom>
            <a:solidFill>
              <a:srgbClr val="FCCE5D"/>
            </a:solidFill>
          </p:spPr>
        </p:sp>
        <p:sp>
          <p:nvSpPr>
            <p:cNvPr name="TextBox 26" id="26"/>
            <p:cNvSpPr txBox="true"/>
            <p:nvPr/>
          </p:nvSpPr>
          <p:spPr>
            <a:xfrm>
              <a:off x="0" y="-38100"/>
              <a:ext cx="446592" cy="42180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Aware of financial situation, chose engineering ECs to help with the situation</a:t>
              </a:r>
            </a:p>
            <a:p>
              <a:pPr algn="ctr">
                <a:lnSpc>
                  <a:spcPts val="1960"/>
                </a:lnSpc>
              </a:pPr>
            </a:p>
          </p:txBody>
        </p:sp>
      </p:grpSp>
      <p:grpSp>
        <p:nvGrpSpPr>
          <p:cNvPr name="Group 27" id="27"/>
          <p:cNvGrpSpPr/>
          <p:nvPr/>
        </p:nvGrpSpPr>
        <p:grpSpPr>
          <a:xfrm rot="0">
            <a:off x="4480509" y="5417296"/>
            <a:ext cx="1743712" cy="1358900"/>
            <a:chOff x="0" y="0"/>
            <a:chExt cx="459249" cy="357900"/>
          </a:xfrm>
        </p:grpSpPr>
        <p:sp>
          <p:nvSpPr>
            <p:cNvPr name="Freeform 28" id="28"/>
            <p:cNvSpPr/>
            <p:nvPr/>
          </p:nvSpPr>
          <p:spPr>
            <a:xfrm flipH="false" flipV="false" rot="0">
              <a:off x="0" y="0"/>
              <a:ext cx="459249" cy="357900"/>
            </a:xfrm>
            <a:custGeom>
              <a:avLst/>
              <a:gdLst/>
              <a:ahLst/>
              <a:cxnLst/>
              <a:rect r="r" b="b" t="t" l="l"/>
              <a:pathLst>
                <a:path h="357900" w="459249">
                  <a:moveTo>
                    <a:pt x="178950" y="0"/>
                  </a:moveTo>
                  <a:lnTo>
                    <a:pt x="280299" y="0"/>
                  </a:lnTo>
                  <a:cubicBezTo>
                    <a:pt x="327760" y="0"/>
                    <a:pt x="373276" y="18854"/>
                    <a:pt x="406836" y="52413"/>
                  </a:cubicBezTo>
                  <a:cubicBezTo>
                    <a:pt x="440396" y="85973"/>
                    <a:pt x="459249" y="131489"/>
                    <a:pt x="459249" y="178950"/>
                  </a:cubicBezTo>
                  <a:lnTo>
                    <a:pt x="459249" y="178950"/>
                  </a:lnTo>
                  <a:cubicBezTo>
                    <a:pt x="459249" y="277781"/>
                    <a:pt x="379131" y="357900"/>
                    <a:pt x="280299" y="357900"/>
                  </a:cubicBezTo>
                  <a:lnTo>
                    <a:pt x="178950" y="357900"/>
                  </a:lnTo>
                  <a:cubicBezTo>
                    <a:pt x="80119" y="357900"/>
                    <a:pt x="0" y="277781"/>
                    <a:pt x="0" y="178950"/>
                  </a:cubicBezTo>
                  <a:lnTo>
                    <a:pt x="0" y="178950"/>
                  </a:lnTo>
                  <a:cubicBezTo>
                    <a:pt x="0" y="80119"/>
                    <a:pt x="80119" y="0"/>
                    <a:pt x="178950" y="0"/>
                  </a:cubicBezTo>
                  <a:close/>
                </a:path>
              </a:pathLst>
            </a:custGeom>
            <a:solidFill>
              <a:srgbClr val="FCCE5D"/>
            </a:solidFill>
          </p:spPr>
        </p:sp>
        <p:sp>
          <p:nvSpPr>
            <p:cNvPr name="TextBox 29" id="29"/>
            <p:cNvSpPr txBox="true"/>
            <p:nvPr/>
          </p:nvSpPr>
          <p:spPr>
            <a:xfrm>
              <a:off x="0" y="-38100"/>
              <a:ext cx="459249" cy="396000"/>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Would come home and collapse into his bed without speaking to anyone</a:t>
              </a:r>
            </a:p>
            <a:p>
              <a:pPr algn="ctr">
                <a:lnSpc>
                  <a:spcPts val="1960"/>
                </a:lnSpc>
              </a:pPr>
            </a:p>
          </p:txBody>
        </p:sp>
      </p:grpSp>
      <p:grpSp>
        <p:nvGrpSpPr>
          <p:cNvPr name="Group 30" id="30"/>
          <p:cNvGrpSpPr/>
          <p:nvPr/>
        </p:nvGrpSpPr>
        <p:grpSpPr>
          <a:xfrm rot="0">
            <a:off x="11526978" y="573599"/>
            <a:ext cx="1895678" cy="1440821"/>
            <a:chOff x="0" y="0"/>
            <a:chExt cx="499273" cy="379475"/>
          </a:xfrm>
        </p:grpSpPr>
        <p:sp>
          <p:nvSpPr>
            <p:cNvPr name="Freeform 31" id="31"/>
            <p:cNvSpPr/>
            <p:nvPr/>
          </p:nvSpPr>
          <p:spPr>
            <a:xfrm flipH="false" flipV="false" rot="0">
              <a:off x="0" y="0"/>
              <a:ext cx="499273" cy="379475"/>
            </a:xfrm>
            <a:custGeom>
              <a:avLst/>
              <a:gdLst/>
              <a:ahLst/>
              <a:cxnLst/>
              <a:rect r="r" b="b" t="t" l="l"/>
              <a:pathLst>
                <a:path h="379475" w="499273">
                  <a:moveTo>
                    <a:pt x="189738" y="0"/>
                  </a:moveTo>
                  <a:lnTo>
                    <a:pt x="309536" y="0"/>
                  </a:lnTo>
                  <a:cubicBezTo>
                    <a:pt x="359857" y="0"/>
                    <a:pt x="408118" y="19990"/>
                    <a:pt x="443700" y="55573"/>
                  </a:cubicBezTo>
                  <a:cubicBezTo>
                    <a:pt x="479283" y="91156"/>
                    <a:pt x="499273" y="139416"/>
                    <a:pt x="499273" y="189738"/>
                  </a:cubicBezTo>
                  <a:lnTo>
                    <a:pt x="499273" y="189738"/>
                  </a:lnTo>
                  <a:cubicBezTo>
                    <a:pt x="499273" y="294527"/>
                    <a:pt x="414325" y="379475"/>
                    <a:pt x="309536" y="379475"/>
                  </a:cubicBezTo>
                  <a:lnTo>
                    <a:pt x="189738" y="379475"/>
                  </a:lnTo>
                  <a:cubicBezTo>
                    <a:pt x="84948" y="379475"/>
                    <a:pt x="0" y="294527"/>
                    <a:pt x="0" y="189738"/>
                  </a:cubicBezTo>
                  <a:lnTo>
                    <a:pt x="0" y="189738"/>
                  </a:lnTo>
                  <a:cubicBezTo>
                    <a:pt x="0" y="84948"/>
                    <a:pt x="84948" y="0"/>
                    <a:pt x="189738" y="0"/>
                  </a:cubicBezTo>
                  <a:close/>
                </a:path>
              </a:pathLst>
            </a:custGeom>
            <a:solidFill>
              <a:srgbClr val="D9D9D9"/>
            </a:solidFill>
          </p:spPr>
        </p:sp>
        <p:sp>
          <p:nvSpPr>
            <p:cNvPr name="TextBox 32" id="32"/>
            <p:cNvSpPr txBox="true"/>
            <p:nvPr/>
          </p:nvSpPr>
          <p:spPr>
            <a:xfrm>
              <a:off x="0" y="-38100"/>
              <a:ext cx="499273" cy="41757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Advice from like-minded friends is better than school</a:t>
              </a:r>
            </a:p>
            <a:p>
              <a:pPr algn="ctr">
                <a:lnSpc>
                  <a:spcPts val="1960"/>
                </a:lnSpc>
              </a:pPr>
            </a:p>
          </p:txBody>
        </p:sp>
      </p:grpSp>
      <p:grpSp>
        <p:nvGrpSpPr>
          <p:cNvPr name="Group 33" id="33"/>
          <p:cNvGrpSpPr/>
          <p:nvPr/>
        </p:nvGrpSpPr>
        <p:grpSpPr>
          <a:xfrm rot="0">
            <a:off x="13804591" y="1704534"/>
            <a:ext cx="1996072" cy="1493934"/>
            <a:chOff x="0" y="0"/>
            <a:chExt cx="525714" cy="393464"/>
          </a:xfrm>
        </p:grpSpPr>
        <p:sp>
          <p:nvSpPr>
            <p:cNvPr name="Freeform 34" id="34"/>
            <p:cNvSpPr/>
            <p:nvPr/>
          </p:nvSpPr>
          <p:spPr>
            <a:xfrm flipH="false" flipV="false" rot="0">
              <a:off x="0" y="0"/>
              <a:ext cx="525714" cy="393464"/>
            </a:xfrm>
            <a:custGeom>
              <a:avLst/>
              <a:gdLst/>
              <a:ahLst/>
              <a:cxnLst/>
              <a:rect r="r" b="b" t="t" l="l"/>
              <a:pathLst>
                <a:path h="393464" w="525714">
                  <a:moveTo>
                    <a:pt x="196732" y="0"/>
                  </a:moveTo>
                  <a:lnTo>
                    <a:pt x="328982" y="0"/>
                  </a:lnTo>
                  <a:cubicBezTo>
                    <a:pt x="381159" y="0"/>
                    <a:pt x="431198" y="20727"/>
                    <a:pt x="468093" y="57622"/>
                  </a:cubicBezTo>
                  <a:cubicBezTo>
                    <a:pt x="504987" y="94516"/>
                    <a:pt x="525714" y="144556"/>
                    <a:pt x="525714" y="196732"/>
                  </a:cubicBezTo>
                  <a:lnTo>
                    <a:pt x="525714" y="196732"/>
                  </a:lnTo>
                  <a:cubicBezTo>
                    <a:pt x="525714" y="248909"/>
                    <a:pt x="504987" y="298948"/>
                    <a:pt x="468093" y="335843"/>
                  </a:cubicBezTo>
                  <a:cubicBezTo>
                    <a:pt x="431198" y="372737"/>
                    <a:pt x="381159" y="393464"/>
                    <a:pt x="328982" y="393464"/>
                  </a:cubicBezTo>
                  <a:lnTo>
                    <a:pt x="196732" y="393464"/>
                  </a:lnTo>
                  <a:cubicBezTo>
                    <a:pt x="144556" y="393464"/>
                    <a:pt x="94516" y="372737"/>
                    <a:pt x="57622" y="335843"/>
                  </a:cubicBezTo>
                  <a:cubicBezTo>
                    <a:pt x="20727" y="298948"/>
                    <a:pt x="0" y="248909"/>
                    <a:pt x="0" y="196732"/>
                  </a:cubicBezTo>
                  <a:lnTo>
                    <a:pt x="0" y="196732"/>
                  </a:lnTo>
                  <a:cubicBezTo>
                    <a:pt x="0" y="144556"/>
                    <a:pt x="20727" y="94516"/>
                    <a:pt x="57622" y="57622"/>
                  </a:cubicBezTo>
                  <a:cubicBezTo>
                    <a:pt x="94516" y="20727"/>
                    <a:pt x="144556" y="0"/>
                    <a:pt x="196732" y="0"/>
                  </a:cubicBezTo>
                  <a:close/>
                </a:path>
              </a:pathLst>
            </a:custGeom>
            <a:solidFill>
              <a:srgbClr val="C96E52"/>
            </a:solidFill>
          </p:spPr>
        </p:sp>
        <p:sp>
          <p:nvSpPr>
            <p:cNvPr name="TextBox 35" id="35"/>
            <p:cNvSpPr txBox="true"/>
            <p:nvPr/>
          </p:nvSpPr>
          <p:spPr>
            <a:xfrm>
              <a:off x="0" y="-38100"/>
              <a:ext cx="525714" cy="431564"/>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Doing more activities was more likely to be better than excelling at one</a:t>
              </a:r>
            </a:p>
          </p:txBody>
        </p:sp>
      </p:grpSp>
      <p:grpSp>
        <p:nvGrpSpPr>
          <p:cNvPr name="Group 36" id="36"/>
          <p:cNvGrpSpPr/>
          <p:nvPr/>
        </p:nvGrpSpPr>
        <p:grpSpPr>
          <a:xfrm rot="0">
            <a:off x="11804225" y="5624344"/>
            <a:ext cx="1695394" cy="1467577"/>
            <a:chOff x="0" y="0"/>
            <a:chExt cx="446523" cy="386522"/>
          </a:xfrm>
        </p:grpSpPr>
        <p:sp>
          <p:nvSpPr>
            <p:cNvPr name="Freeform 37" id="37"/>
            <p:cNvSpPr/>
            <p:nvPr/>
          </p:nvSpPr>
          <p:spPr>
            <a:xfrm flipH="false" flipV="false" rot="0">
              <a:off x="0" y="0"/>
              <a:ext cx="446523" cy="386522"/>
            </a:xfrm>
            <a:custGeom>
              <a:avLst/>
              <a:gdLst/>
              <a:ahLst/>
              <a:cxnLst/>
              <a:rect r="r" b="b" t="t" l="l"/>
              <a:pathLst>
                <a:path h="386522" w="446523">
                  <a:moveTo>
                    <a:pt x="193261" y="0"/>
                  </a:moveTo>
                  <a:lnTo>
                    <a:pt x="253262" y="0"/>
                  </a:lnTo>
                  <a:cubicBezTo>
                    <a:pt x="359998" y="0"/>
                    <a:pt x="446523" y="86526"/>
                    <a:pt x="446523" y="193261"/>
                  </a:cubicBezTo>
                  <a:lnTo>
                    <a:pt x="446523" y="193261"/>
                  </a:lnTo>
                  <a:cubicBezTo>
                    <a:pt x="446523" y="244517"/>
                    <a:pt x="426162" y="293674"/>
                    <a:pt x="389919" y="329917"/>
                  </a:cubicBezTo>
                  <a:cubicBezTo>
                    <a:pt x="353675" y="366161"/>
                    <a:pt x="304518" y="386522"/>
                    <a:pt x="253262" y="386522"/>
                  </a:cubicBezTo>
                  <a:lnTo>
                    <a:pt x="193261" y="386522"/>
                  </a:lnTo>
                  <a:cubicBezTo>
                    <a:pt x="86526" y="386522"/>
                    <a:pt x="0" y="299996"/>
                    <a:pt x="0" y="193261"/>
                  </a:cubicBezTo>
                  <a:lnTo>
                    <a:pt x="0" y="193261"/>
                  </a:lnTo>
                  <a:cubicBezTo>
                    <a:pt x="0" y="86526"/>
                    <a:pt x="86526" y="0"/>
                    <a:pt x="193261" y="0"/>
                  </a:cubicBezTo>
                  <a:close/>
                </a:path>
              </a:pathLst>
            </a:custGeom>
            <a:solidFill>
              <a:srgbClr val="D9D9D9"/>
            </a:solidFill>
          </p:spPr>
        </p:sp>
        <p:sp>
          <p:nvSpPr>
            <p:cNvPr name="TextBox 38" id="38"/>
            <p:cNvSpPr txBox="true"/>
            <p:nvPr/>
          </p:nvSpPr>
          <p:spPr>
            <a:xfrm>
              <a:off x="0" y="-38100"/>
              <a:ext cx="446523" cy="42462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Lots of his struggles came from the commute</a:t>
              </a:r>
            </a:p>
            <a:p>
              <a:pPr algn="ctr">
                <a:lnSpc>
                  <a:spcPts val="1960"/>
                </a:lnSpc>
              </a:pPr>
            </a:p>
          </p:txBody>
        </p:sp>
      </p:grpSp>
      <p:grpSp>
        <p:nvGrpSpPr>
          <p:cNvPr name="Group 39" id="39"/>
          <p:cNvGrpSpPr/>
          <p:nvPr/>
        </p:nvGrpSpPr>
        <p:grpSpPr>
          <a:xfrm rot="0">
            <a:off x="14217073" y="5808335"/>
            <a:ext cx="1695953" cy="1526373"/>
            <a:chOff x="0" y="0"/>
            <a:chExt cx="446671" cy="402008"/>
          </a:xfrm>
        </p:grpSpPr>
        <p:sp>
          <p:nvSpPr>
            <p:cNvPr name="Freeform 40" id="40"/>
            <p:cNvSpPr/>
            <p:nvPr/>
          </p:nvSpPr>
          <p:spPr>
            <a:xfrm flipH="false" flipV="false" rot="0">
              <a:off x="0" y="0"/>
              <a:ext cx="446671" cy="402008"/>
            </a:xfrm>
            <a:custGeom>
              <a:avLst/>
              <a:gdLst/>
              <a:ahLst/>
              <a:cxnLst/>
              <a:rect r="r" b="b" t="t" l="l"/>
              <a:pathLst>
                <a:path h="402008" w="446671">
                  <a:moveTo>
                    <a:pt x="201004" y="0"/>
                  </a:moveTo>
                  <a:lnTo>
                    <a:pt x="245667" y="0"/>
                  </a:lnTo>
                  <a:cubicBezTo>
                    <a:pt x="298976" y="0"/>
                    <a:pt x="350102" y="21177"/>
                    <a:pt x="387798" y="58873"/>
                  </a:cubicBezTo>
                  <a:cubicBezTo>
                    <a:pt x="425494" y="96568"/>
                    <a:pt x="446671" y="147694"/>
                    <a:pt x="446671" y="201004"/>
                  </a:cubicBezTo>
                  <a:lnTo>
                    <a:pt x="446671" y="201004"/>
                  </a:lnTo>
                  <a:cubicBezTo>
                    <a:pt x="446671" y="254313"/>
                    <a:pt x="425494" y="305439"/>
                    <a:pt x="387798" y="343135"/>
                  </a:cubicBezTo>
                  <a:cubicBezTo>
                    <a:pt x="350102" y="380831"/>
                    <a:pt x="298976" y="402008"/>
                    <a:pt x="245667" y="402008"/>
                  </a:cubicBezTo>
                  <a:lnTo>
                    <a:pt x="201004" y="402008"/>
                  </a:lnTo>
                  <a:cubicBezTo>
                    <a:pt x="147694" y="402008"/>
                    <a:pt x="96568" y="380831"/>
                    <a:pt x="58873" y="343135"/>
                  </a:cubicBezTo>
                  <a:cubicBezTo>
                    <a:pt x="21177" y="305439"/>
                    <a:pt x="0" y="254313"/>
                    <a:pt x="0" y="201004"/>
                  </a:cubicBezTo>
                  <a:lnTo>
                    <a:pt x="0" y="201004"/>
                  </a:lnTo>
                  <a:cubicBezTo>
                    <a:pt x="0" y="147694"/>
                    <a:pt x="21177" y="96568"/>
                    <a:pt x="58873" y="58873"/>
                  </a:cubicBezTo>
                  <a:cubicBezTo>
                    <a:pt x="96568" y="21177"/>
                    <a:pt x="147694" y="0"/>
                    <a:pt x="201004" y="0"/>
                  </a:cubicBezTo>
                  <a:close/>
                </a:path>
              </a:pathLst>
            </a:custGeom>
            <a:solidFill>
              <a:srgbClr val="C96E52"/>
            </a:solidFill>
          </p:spPr>
        </p:sp>
        <p:sp>
          <p:nvSpPr>
            <p:cNvPr name="TextBox 41" id="41"/>
            <p:cNvSpPr txBox="true"/>
            <p:nvPr/>
          </p:nvSpPr>
          <p:spPr>
            <a:xfrm>
              <a:off x="0" y="-38100"/>
              <a:ext cx="446671" cy="440108"/>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Unrecognized for his work and efforts by the school</a:t>
              </a:r>
            </a:p>
            <a:p>
              <a:pPr algn="ctr">
                <a:lnSpc>
                  <a:spcPts val="1960"/>
                </a:lnSpc>
              </a:pPr>
            </a:p>
          </p:txBody>
        </p:sp>
      </p:grpSp>
      <p:grpSp>
        <p:nvGrpSpPr>
          <p:cNvPr name="Group 42" id="42"/>
          <p:cNvGrpSpPr/>
          <p:nvPr/>
        </p:nvGrpSpPr>
        <p:grpSpPr>
          <a:xfrm rot="0">
            <a:off x="356584" y="3358447"/>
            <a:ext cx="2014863" cy="1641320"/>
            <a:chOff x="0" y="0"/>
            <a:chExt cx="530664" cy="432282"/>
          </a:xfrm>
        </p:grpSpPr>
        <p:sp>
          <p:nvSpPr>
            <p:cNvPr name="Freeform 43" id="43"/>
            <p:cNvSpPr/>
            <p:nvPr/>
          </p:nvSpPr>
          <p:spPr>
            <a:xfrm flipH="false" flipV="false" rot="0">
              <a:off x="0" y="0"/>
              <a:ext cx="530664" cy="432282"/>
            </a:xfrm>
            <a:custGeom>
              <a:avLst/>
              <a:gdLst/>
              <a:ahLst/>
              <a:cxnLst/>
              <a:rect r="r" b="b" t="t" l="l"/>
              <a:pathLst>
                <a:path h="432282" w="530664">
                  <a:moveTo>
                    <a:pt x="195963" y="0"/>
                  </a:moveTo>
                  <a:lnTo>
                    <a:pt x="334701" y="0"/>
                  </a:lnTo>
                  <a:cubicBezTo>
                    <a:pt x="442928" y="0"/>
                    <a:pt x="530664" y="87735"/>
                    <a:pt x="530664" y="195963"/>
                  </a:cubicBezTo>
                  <a:lnTo>
                    <a:pt x="530664" y="236319"/>
                  </a:lnTo>
                  <a:cubicBezTo>
                    <a:pt x="530664" y="288292"/>
                    <a:pt x="510018" y="338136"/>
                    <a:pt x="473267" y="374886"/>
                  </a:cubicBezTo>
                  <a:cubicBezTo>
                    <a:pt x="436517" y="411636"/>
                    <a:pt x="386673" y="432282"/>
                    <a:pt x="334701" y="432282"/>
                  </a:cubicBezTo>
                  <a:lnTo>
                    <a:pt x="195963" y="432282"/>
                  </a:lnTo>
                  <a:cubicBezTo>
                    <a:pt x="143990" y="432282"/>
                    <a:pt x="94146" y="411636"/>
                    <a:pt x="57396" y="374886"/>
                  </a:cubicBezTo>
                  <a:cubicBezTo>
                    <a:pt x="20646" y="338136"/>
                    <a:pt x="0" y="288292"/>
                    <a:pt x="0" y="236319"/>
                  </a:cubicBezTo>
                  <a:lnTo>
                    <a:pt x="0" y="195963"/>
                  </a:lnTo>
                  <a:cubicBezTo>
                    <a:pt x="0" y="143990"/>
                    <a:pt x="20646" y="94146"/>
                    <a:pt x="57396" y="57396"/>
                  </a:cubicBezTo>
                  <a:cubicBezTo>
                    <a:pt x="94146" y="20646"/>
                    <a:pt x="143990" y="0"/>
                    <a:pt x="195963" y="0"/>
                  </a:cubicBezTo>
                  <a:close/>
                </a:path>
              </a:pathLst>
            </a:custGeom>
            <a:solidFill>
              <a:srgbClr val="D9D9D9"/>
            </a:solidFill>
          </p:spPr>
        </p:sp>
        <p:sp>
          <p:nvSpPr>
            <p:cNvPr name="TextBox 44" id="44"/>
            <p:cNvSpPr txBox="true"/>
            <p:nvPr/>
          </p:nvSpPr>
          <p:spPr>
            <a:xfrm>
              <a:off x="0" y="-38100"/>
              <a:ext cx="530664" cy="47038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 School and friends didn’t expect him to get accepted into a top school</a:t>
              </a:r>
            </a:p>
            <a:p>
              <a:pPr algn="ctr">
                <a:lnSpc>
                  <a:spcPts val="1960"/>
                </a:lnSpc>
              </a:pPr>
            </a:p>
          </p:txBody>
        </p:sp>
      </p:grpSp>
      <p:grpSp>
        <p:nvGrpSpPr>
          <p:cNvPr name="Group 45" id="45"/>
          <p:cNvGrpSpPr/>
          <p:nvPr/>
        </p:nvGrpSpPr>
        <p:grpSpPr>
          <a:xfrm rot="0">
            <a:off x="16153088" y="976132"/>
            <a:ext cx="1871170" cy="1639937"/>
            <a:chOff x="0" y="0"/>
            <a:chExt cx="492818" cy="431918"/>
          </a:xfrm>
        </p:grpSpPr>
        <p:sp>
          <p:nvSpPr>
            <p:cNvPr name="Freeform 46" id="46"/>
            <p:cNvSpPr/>
            <p:nvPr/>
          </p:nvSpPr>
          <p:spPr>
            <a:xfrm flipH="false" flipV="false" rot="0">
              <a:off x="0" y="0"/>
              <a:ext cx="492818" cy="431918"/>
            </a:xfrm>
            <a:custGeom>
              <a:avLst/>
              <a:gdLst/>
              <a:ahLst/>
              <a:cxnLst/>
              <a:rect r="r" b="b" t="t" l="l"/>
              <a:pathLst>
                <a:path h="431918" w="492818">
                  <a:moveTo>
                    <a:pt x="211011" y="0"/>
                  </a:moveTo>
                  <a:lnTo>
                    <a:pt x="281807" y="0"/>
                  </a:lnTo>
                  <a:cubicBezTo>
                    <a:pt x="398346" y="0"/>
                    <a:pt x="492818" y="94473"/>
                    <a:pt x="492818" y="211011"/>
                  </a:cubicBezTo>
                  <a:lnTo>
                    <a:pt x="492818" y="220906"/>
                  </a:lnTo>
                  <a:cubicBezTo>
                    <a:pt x="492818" y="337445"/>
                    <a:pt x="398346" y="431918"/>
                    <a:pt x="281807" y="431918"/>
                  </a:cubicBezTo>
                  <a:lnTo>
                    <a:pt x="211011" y="431918"/>
                  </a:lnTo>
                  <a:cubicBezTo>
                    <a:pt x="94473" y="431918"/>
                    <a:pt x="0" y="337445"/>
                    <a:pt x="0" y="220906"/>
                  </a:cubicBezTo>
                  <a:lnTo>
                    <a:pt x="0" y="211011"/>
                  </a:lnTo>
                  <a:cubicBezTo>
                    <a:pt x="0" y="94473"/>
                    <a:pt x="94473" y="0"/>
                    <a:pt x="211011" y="0"/>
                  </a:cubicBezTo>
                  <a:close/>
                </a:path>
              </a:pathLst>
            </a:custGeom>
            <a:solidFill>
              <a:srgbClr val="D9D9D9"/>
            </a:solidFill>
          </p:spPr>
        </p:sp>
        <p:sp>
          <p:nvSpPr>
            <p:cNvPr name="TextBox 47" id="47"/>
            <p:cNvSpPr txBox="true"/>
            <p:nvPr/>
          </p:nvSpPr>
          <p:spPr>
            <a:xfrm>
              <a:off x="0" y="-38100"/>
              <a:ext cx="492818" cy="470018"/>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Thinks he has other family members depending on him</a:t>
              </a:r>
            </a:p>
            <a:p>
              <a:pPr algn="ctr">
                <a:lnSpc>
                  <a:spcPts val="1960"/>
                </a:lnSpc>
              </a:pPr>
            </a:p>
          </p:txBody>
        </p:sp>
      </p:grpSp>
      <p:grpSp>
        <p:nvGrpSpPr>
          <p:cNvPr name="Group 48" id="48"/>
          <p:cNvGrpSpPr/>
          <p:nvPr/>
        </p:nvGrpSpPr>
        <p:grpSpPr>
          <a:xfrm rot="0">
            <a:off x="11804225" y="2189547"/>
            <a:ext cx="1753947" cy="1183579"/>
            <a:chOff x="0" y="0"/>
            <a:chExt cx="461945" cy="311725"/>
          </a:xfrm>
        </p:grpSpPr>
        <p:sp>
          <p:nvSpPr>
            <p:cNvPr name="Freeform 49" id="49"/>
            <p:cNvSpPr/>
            <p:nvPr/>
          </p:nvSpPr>
          <p:spPr>
            <a:xfrm flipH="false" flipV="false" rot="0">
              <a:off x="0" y="0"/>
              <a:ext cx="461945" cy="311725"/>
            </a:xfrm>
            <a:custGeom>
              <a:avLst/>
              <a:gdLst/>
              <a:ahLst/>
              <a:cxnLst/>
              <a:rect r="r" b="b" t="t" l="l"/>
              <a:pathLst>
                <a:path h="311725" w="461945">
                  <a:moveTo>
                    <a:pt x="155862" y="0"/>
                  </a:moveTo>
                  <a:lnTo>
                    <a:pt x="306083" y="0"/>
                  </a:lnTo>
                  <a:cubicBezTo>
                    <a:pt x="347420" y="0"/>
                    <a:pt x="387064" y="16421"/>
                    <a:pt x="416294" y="45651"/>
                  </a:cubicBezTo>
                  <a:cubicBezTo>
                    <a:pt x="445524" y="74881"/>
                    <a:pt x="461945" y="114525"/>
                    <a:pt x="461945" y="155862"/>
                  </a:cubicBezTo>
                  <a:lnTo>
                    <a:pt x="461945" y="155862"/>
                  </a:lnTo>
                  <a:cubicBezTo>
                    <a:pt x="461945" y="197199"/>
                    <a:pt x="445524" y="236844"/>
                    <a:pt x="416294" y="266074"/>
                  </a:cubicBezTo>
                  <a:cubicBezTo>
                    <a:pt x="387064" y="295303"/>
                    <a:pt x="347420" y="311725"/>
                    <a:pt x="306083" y="311725"/>
                  </a:cubicBezTo>
                  <a:lnTo>
                    <a:pt x="155862" y="311725"/>
                  </a:lnTo>
                  <a:cubicBezTo>
                    <a:pt x="114525" y="311725"/>
                    <a:pt x="74881" y="295303"/>
                    <a:pt x="45651" y="266074"/>
                  </a:cubicBezTo>
                  <a:cubicBezTo>
                    <a:pt x="16421" y="236844"/>
                    <a:pt x="0" y="197199"/>
                    <a:pt x="0" y="155862"/>
                  </a:cubicBezTo>
                  <a:lnTo>
                    <a:pt x="0" y="155862"/>
                  </a:lnTo>
                  <a:cubicBezTo>
                    <a:pt x="0" y="114525"/>
                    <a:pt x="16421" y="74881"/>
                    <a:pt x="45651" y="45651"/>
                  </a:cubicBezTo>
                  <a:cubicBezTo>
                    <a:pt x="74881" y="16421"/>
                    <a:pt x="114525" y="0"/>
                    <a:pt x="155862" y="0"/>
                  </a:cubicBezTo>
                  <a:close/>
                </a:path>
              </a:pathLst>
            </a:custGeom>
            <a:solidFill>
              <a:srgbClr val="D9D9D9"/>
            </a:solidFill>
          </p:spPr>
        </p:sp>
        <p:sp>
          <p:nvSpPr>
            <p:cNvPr name="TextBox 50" id="50"/>
            <p:cNvSpPr txBox="true"/>
            <p:nvPr/>
          </p:nvSpPr>
          <p:spPr>
            <a:xfrm>
              <a:off x="0" y="-38100"/>
              <a:ext cx="461945" cy="34982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Like-minded friends have better advice bc of extra resources</a:t>
              </a:r>
            </a:p>
            <a:p>
              <a:pPr algn="ctr">
                <a:lnSpc>
                  <a:spcPts val="1960"/>
                </a:lnSpc>
              </a:pPr>
            </a:p>
          </p:txBody>
        </p:sp>
      </p:grpSp>
      <p:grpSp>
        <p:nvGrpSpPr>
          <p:cNvPr name="Group 51" id="51"/>
          <p:cNvGrpSpPr/>
          <p:nvPr/>
        </p:nvGrpSpPr>
        <p:grpSpPr>
          <a:xfrm rot="0">
            <a:off x="16195191" y="7133476"/>
            <a:ext cx="1562893" cy="1606550"/>
            <a:chOff x="0" y="0"/>
            <a:chExt cx="411626" cy="423124"/>
          </a:xfrm>
        </p:grpSpPr>
        <p:sp>
          <p:nvSpPr>
            <p:cNvPr name="Freeform 52" id="52"/>
            <p:cNvSpPr/>
            <p:nvPr/>
          </p:nvSpPr>
          <p:spPr>
            <a:xfrm flipH="false" flipV="false" rot="0">
              <a:off x="0" y="0"/>
              <a:ext cx="411626" cy="423124"/>
            </a:xfrm>
            <a:custGeom>
              <a:avLst/>
              <a:gdLst/>
              <a:ahLst/>
              <a:cxnLst/>
              <a:rect r="r" b="b" t="t" l="l"/>
              <a:pathLst>
                <a:path h="423124" w="411626">
                  <a:moveTo>
                    <a:pt x="205813" y="0"/>
                  </a:moveTo>
                  <a:lnTo>
                    <a:pt x="205813" y="0"/>
                  </a:lnTo>
                  <a:cubicBezTo>
                    <a:pt x="319481" y="0"/>
                    <a:pt x="411626" y="92146"/>
                    <a:pt x="411626" y="205813"/>
                  </a:cubicBezTo>
                  <a:lnTo>
                    <a:pt x="411626" y="217311"/>
                  </a:lnTo>
                  <a:cubicBezTo>
                    <a:pt x="411626" y="271896"/>
                    <a:pt x="389942" y="324246"/>
                    <a:pt x="351345" y="362843"/>
                  </a:cubicBezTo>
                  <a:cubicBezTo>
                    <a:pt x="312748" y="401440"/>
                    <a:pt x="260398" y="423124"/>
                    <a:pt x="205813" y="423124"/>
                  </a:cubicBezTo>
                  <a:lnTo>
                    <a:pt x="205813" y="423124"/>
                  </a:lnTo>
                  <a:cubicBezTo>
                    <a:pt x="92146" y="423124"/>
                    <a:pt x="0" y="330979"/>
                    <a:pt x="0" y="217311"/>
                  </a:cubicBezTo>
                  <a:lnTo>
                    <a:pt x="0" y="205813"/>
                  </a:lnTo>
                  <a:cubicBezTo>
                    <a:pt x="0" y="151228"/>
                    <a:pt x="21684" y="98879"/>
                    <a:pt x="60281" y="60281"/>
                  </a:cubicBezTo>
                  <a:cubicBezTo>
                    <a:pt x="98879" y="21684"/>
                    <a:pt x="151228" y="0"/>
                    <a:pt x="205813" y="0"/>
                  </a:cubicBezTo>
                  <a:close/>
                </a:path>
              </a:pathLst>
            </a:custGeom>
            <a:solidFill>
              <a:srgbClr val="D9D9D9"/>
            </a:solidFill>
          </p:spPr>
        </p:sp>
        <p:sp>
          <p:nvSpPr>
            <p:cNvPr name="TextBox 53" id="53"/>
            <p:cNvSpPr txBox="true"/>
            <p:nvPr/>
          </p:nvSpPr>
          <p:spPr>
            <a:xfrm>
              <a:off x="0" y="-38100"/>
              <a:ext cx="411626" cy="461224"/>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Proud when he surprised his class and school by being a “dark horse” in college apps.</a:t>
              </a:r>
            </a:p>
            <a:p>
              <a:pPr algn="ctr">
                <a:lnSpc>
                  <a:spcPts val="1960"/>
                </a:lnSpc>
              </a:pPr>
            </a:p>
          </p:txBody>
        </p:sp>
      </p:grpSp>
      <p:grpSp>
        <p:nvGrpSpPr>
          <p:cNvPr name="Group 54" id="54"/>
          <p:cNvGrpSpPr/>
          <p:nvPr/>
        </p:nvGrpSpPr>
        <p:grpSpPr>
          <a:xfrm rot="0">
            <a:off x="2522851" y="466618"/>
            <a:ext cx="1668305" cy="1516975"/>
            <a:chOff x="0" y="0"/>
            <a:chExt cx="439389" cy="399532"/>
          </a:xfrm>
        </p:grpSpPr>
        <p:sp>
          <p:nvSpPr>
            <p:cNvPr name="Freeform 55" id="55"/>
            <p:cNvSpPr/>
            <p:nvPr/>
          </p:nvSpPr>
          <p:spPr>
            <a:xfrm flipH="false" flipV="false" rot="0">
              <a:off x="0" y="0"/>
              <a:ext cx="439389" cy="399532"/>
            </a:xfrm>
            <a:custGeom>
              <a:avLst/>
              <a:gdLst/>
              <a:ahLst/>
              <a:cxnLst/>
              <a:rect r="r" b="b" t="t" l="l"/>
              <a:pathLst>
                <a:path h="399532" w="439389">
                  <a:moveTo>
                    <a:pt x="199766" y="0"/>
                  </a:moveTo>
                  <a:lnTo>
                    <a:pt x="239623" y="0"/>
                  </a:lnTo>
                  <a:cubicBezTo>
                    <a:pt x="349951" y="0"/>
                    <a:pt x="439389" y="89438"/>
                    <a:pt x="439389" y="199766"/>
                  </a:cubicBezTo>
                  <a:lnTo>
                    <a:pt x="439389" y="199766"/>
                  </a:lnTo>
                  <a:cubicBezTo>
                    <a:pt x="439389" y="252748"/>
                    <a:pt x="418342" y="303559"/>
                    <a:pt x="380879" y="341022"/>
                  </a:cubicBezTo>
                  <a:cubicBezTo>
                    <a:pt x="343415" y="378486"/>
                    <a:pt x="292604" y="399532"/>
                    <a:pt x="239623" y="399532"/>
                  </a:cubicBezTo>
                  <a:lnTo>
                    <a:pt x="199766" y="399532"/>
                  </a:lnTo>
                  <a:cubicBezTo>
                    <a:pt x="146785" y="399532"/>
                    <a:pt x="95974" y="378486"/>
                    <a:pt x="58510" y="341022"/>
                  </a:cubicBezTo>
                  <a:cubicBezTo>
                    <a:pt x="21047" y="303559"/>
                    <a:pt x="0" y="252748"/>
                    <a:pt x="0" y="199766"/>
                  </a:cubicBezTo>
                  <a:lnTo>
                    <a:pt x="0" y="199766"/>
                  </a:lnTo>
                  <a:cubicBezTo>
                    <a:pt x="0" y="146785"/>
                    <a:pt x="21047" y="95974"/>
                    <a:pt x="58510" y="58510"/>
                  </a:cubicBezTo>
                  <a:cubicBezTo>
                    <a:pt x="95974" y="21047"/>
                    <a:pt x="146785" y="0"/>
                    <a:pt x="199766" y="0"/>
                  </a:cubicBezTo>
                  <a:close/>
                </a:path>
              </a:pathLst>
            </a:custGeom>
            <a:solidFill>
              <a:srgbClr val="D9D9D9"/>
            </a:solidFill>
          </p:spPr>
        </p:sp>
        <p:sp>
          <p:nvSpPr>
            <p:cNvPr name="TextBox 56" id="56"/>
            <p:cNvSpPr txBox="true"/>
            <p:nvPr/>
          </p:nvSpPr>
          <p:spPr>
            <a:xfrm>
              <a:off x="0" y="-38100"/>
              <a:ext cx="439389" cy="43763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Felt miserable at HS, almost no time at home. </a:t>
              </a:r>
            </a:p>
          </p:txBody>
        </p:sp>
      </p:grpSp>
      <p:grpSp>
        <p:nvGrpSpPr>
          <p:cNvPr name="Group 57" id="57"/>
          <p:cNvGrpSpPr/>
          <p:nvPr/>
        </p:nvGrpSpPr>
        <p:grpSpPr>
          <a:xfrm rot="0">
            <a:off x="4611842" y="523046"/>
            <a:ext cx="1824862" cy="1581082"/>
            <a:chOff x="0" y="0"/>
            <a:chExt cx="480622" cy="416417"/>
          </a:xfrm>
        </p:grpSpPr>
        <p:sp>
          <p:nvSpPr>
            <p:cNvPr name="Freeform 58" id="58"/>
            <p:cNvSpPr/>
            <p:nvPr/>
          </p:nvSpPr>
          <p:spPr>
            <a:xfrm flipH="false" flipV="false" rot="0">
              <a:off x="0" y="0"/>
              <a:ext cx="480622" cy="416417"/>
            </a:xfrm>
            <a:custGeom>
              <a:avLst/>
              <a:gdLst/>
              <a:ahLst/>
              <a:cxnLst/>
              <a:rect r="r" b="b" t="t" l="l"/>
              <a:pathLst>
                <a:path h="416417" w="480622">
                  <a:moveTo>
                    <a:pt x="208208" y="0"/>
                  </a:moveTo>
                  <a:lnTo>
                    <a:pt x="272414" y="0"/>
                  </a:lnTo>
                  <a:cubicBezTo>
                    <a:pt x="387404" y="0"/>
                    <a:pt x="480622" y="93218"/>
                    <a:pt x="480622" y="208208"/>
                  </a:cubicBezTo>
                  <a:lnTo>
                    <a:pt x="480622" y="208208"/>
                  </a:lnTo>
                  <a:cubicBezTo>
                    <a:pt x="480622" y="263429"/>
                    <a:pt x="458686" y="316387"/>
                    <a:pt x="419639" y="355434"/>
                  </a:cubicBezTo>
                  <a:cubicBezTo>
                    <a:pt x="380593" y="394481"/>
                    <a:pt x="327634" y="416417"/>
                    <a:pt x="272414" y="416417"/>
                  </a:cubicBezTo>
                  <a:lnTo>
                    <a:pt x="208208" y="416417"/>
                  </a:lnTo>
                  <a:cubicBezTo>
                    <a:pt x="152988" y="416417"/>
                    <a:pt x="100029" y="394481"/>
                    <a:pt x="60983" y="355434"/>
                  </a:cubicBezTo>
                  <a:cubicBezTo>
                    <a:pt x="21936" y="316387"/>
                    <a:pt x="0" y="263429"/>
                    <a:pt x="0" y="208208"/>
                  </a:cubicBezTo>
                  <a:lnTo>
                    <a:pt x="0" y="208208"/>
                  </a:lnTo>
                  <a:cubicBezTo>
                    <a:pt x="0" y="152988"/>
                    <a:pt x="21936" y="100029"/>
                    <a:pt x="60983" y="60983"/>
                  </a:cubicBezTo>
                  <a:cubicBezTo>
                    <a:pt x="100029" y="21936"/>
                    <a:pt x="152988" y="0"/>
                    <a:pt x="208208" y="0"/>
                  </a:cubicBezTo>
                  <a:close/>
                </a:path>
              </a:pathLst>
            </a:custGeom>
            <a:solidFill>
              <a:srgbClr val="D9D9D9"/>
            </a:solidFill>
          </p:spPr>
        </p:sp>
        <p:sp>
          <p:nvSpPr>
            <p:cNvPr name="TextBox 59" id="59"/>
            <p:cNvSpPr txBox="true"/>
            <p:nvPr/>
          </p:nvSpPr>
          <p:spPr>
            <a:xfrm>
              <a:off x="0" y="-38100"/>
              <a:ext cx="480622" cy="454517"/>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Made most friends with college-orientated friends</a:t>
              </a:r>
            </a:p>
          </p:txBody>
        </p:sp>
      </p:grpSp>
      <p:grpSp>
        <p:nvGrpSpPr>
          <p:cNvPr name="Group 60" id="60"/>
          <p:cNvGrpSpPr/>
          <p:nvPr/>
        </p:nvGrpSpPr>
        <p:grpSpPr>
          <a:xfrm rot="0">
            <a:off x="501566" y="7220704"/>
            <a:ext cx="1611710" cy="1457495"/>
            <a:chOff x="0" y="0"/>
            <a:chExt cx="424483" cy="383867"/>
          </a:xfrm>
        </p:grpSpPr>
        <p:sp>
          <p:nvSpPr>
            <p:cNvPr name="Freeform 61" id="61"/>
            <p:cNvSpPr/>
            <p:nvPr/>
          </p:nvSpPr>
          <p:spPr>
            <a:xfrm flipH="false" flipV="false" rot="0">
              <a:off x="0" y="0"/>
              <a:ext cx="424483" cy="383867"/>
            </a:xfrm>
            <a:custGeom>
              <a:avLst/>
              <a:gdLst/>
              <a:ahLst/>
              <a:cxnLst/>
              <a:rect r="r" b="b" t="t" l="l"/>
              <a:pathLst>
                <a:path h="383867" w="424483">
                  <a:moveTo>
                    <a:pt x="191934" y="0"/>
                  </a:moveTo>
                  <a:lnTo>
                    <a:pt x="232550" y="0"/>
                  </a:lnTo>
                  <a:cubicBezTo>
                    <a:pt x="283454" y="0"/>
                    <a:pt x="332273" y="20222"/>
                    <a:pt x="368267" y="56216"/>
                  </a:cubicBezTo>
                  <a:cubicBezTo>
                    <a:pt x="404262" y="92211"/>
                    <a:pt x="424483" y="141030"/>
                    <a:pt x="424483" y="191934"/>
                  </a:cubicBezTo>
                  <a:lnTo>
                    <a:pt x="424483" y="191934"/>
                  </a:lnTo>
                  <a:cubicBezTo>
                    <a:pt x="424483" y="297936"/>
                    <a:pt x="338552" y="383867"/>
                    <a:pt x="232550" y="383867"/>
                  </a:cubicBezTo>
                  <a:lnTo>
                    <a:pt x="191934" y="383867"/>
                  </a:lnTo>
                  <a:cubicBezTo>
                    <a:pt x="85932" y="383867"/>
                    <a:pt x="0" y="297936"/>
                    <a:pt x="0" y="191934"/>
                  </a:cubicBezTo>
                  <a:lnTo>
                    <a:pt x="0" y="191934"/>
                  </a:lnTo>
                  <a:cubicBezTo>
                    <a:pt x="0" y="85932"/>
                    <a:pt x="85932" y="0"/>
                    <a:pt x="191934" y="0"/>
                  </a:cubicBezTo>
                  <a:close/>
                </a:path>
              </a:pathLst>
            </a:custGeom>
            <a:solidFill>
              <a:srgbClr val="D9D9D9"/>
            </a:solidFill>
          </p:spPr>
        </p:sp>
        <p:sp>
          <p:nvSpPr>
            <p:cNvPr name="TextBox 62" id="62"/>
            <p:cNvSpPr txBox="true"/>
            <p:nvPr/>
          </p:nvSpPr>
          <p:spPr>
            <a:xfrm>
              <a:off x="0" y="-38100"/>
              <a:ext cx="424483" cy="421967"/>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Required a few hours of commuting each day to attend school</a:t>
              </a:r>
            </a:p>
          </p:txBody>
        </p:sp>
      </p:grpSp>
      <p:grpSp>
        <p:nvGrpSpPr>
          <p:cNvPr name="Group 63" id="63"/>
          <p:cNvGrpSpPr/>
          <p:nvPr/>
        </p:nvGrpSpPr>
        <p:grpSpPr>
          <a:xfrm rot="0">
            <a:off x="2554474" y="5958924"/>
            <a:ext cx="1611710" cy="1647055"/>
            <a:chOff x="0" y="0"/>
            <a:chExt cx="424483" cy="433792"/>
          </a:xfrm>
        </p:grpSpPr>
        <p:sp>
          <p:nvSpPr>
            <p:cNvPr name="Freeform 64" id="64"/>
            <p:cNvSpPr/>
            <p:nvPr/>
          </p:nvSpPr>
          <p:spPr>
            <a:xfrm flipH="false" flipV="false" rot="0">
              <a:off x="0" y="0"/>
              <a:ext cx="424483" cy="433792"/>
            </a:xfrm>
            <a:custGeom>
              <a:avLst/>
              <a:gdLst/>
              <a:ahLst/>
              <a:cxnLst/>
              <a:rect r="r" b="b" t="t" l="l"/>
              <a:pathLst>
                <a:path h="433792" w="424483">
                  <a:moveTo>
                    <a:pt x="212242" y="0"/>
                  </a:moveTo>
                  <a:lnTo>
                    <a:pt x="212242" y="0"/>
                  </a:lnTo>
                  <a:cubicBezTo>
                    <a:pt x="268532" y="0"/>
                    <a:pt x="322516" y="22361"/>
                    <a:pt x="362319" y="62164"/>
                  </a:cubicBezTo>
                  <a:cubicBezTo>
                    <a:pt x="402122" y="101967"/>
                    <a:pt x="424483" y="155952"/>
                    <a:pt x="424483" y="212242"/>
                  </a:cubicBezTo>
                  <a:lnTo>
                    <a:pt x="424483" y="221551"/>
                  </a:lnTo>
                  <a:cubicBezTo>
                    <a:pt x="424483" y="277841"/>
                    <a:pt x="402122" y="331825"/>
                    <a:pt x="362319" y="371628"/>
                  </a:cubicBezTo>
                  <a:cubicBezTo>
                    <a:pt x="322516" y="411431"/>
                    <a:pt x="268532" y="433792"/>
                    <a:pt x="212242" y="433792"/>
                  </a:cubicBezTo>
                  <a:lnTo>
                    <a:pt x="212242" y="433792"/>
                  </a:lnTo>
                  <a:cubicBezTo>
                    <a:pt x="155952" y="433792"/>
                    <a:pt x="101967" y="411431"/>
                    <a:pt x="62164" y="371628"/>
                  </a:cubicBezTo>
                  <a:cubicBezTo>
                    <a:pt x="22361" y="331825"/>
                    <a:pt x="0" y="277841"/>
                    <a:pt x="0" y="221551"/>
                  </a:cubicBezTo>
                  <a:lnTo>
                    <a:pt x="0" y="212242"/>
                  </a:lnTo>
                  <a:cubicBezTo>
                    <a:pt x="0" y="155952"/>
                    <a:pt x="22361" y="101967"/>
                    <a:pt x="62164" y="62164"/>
                  </a:cubicBezTo>
                  <a:cubicBezTo>
                    <a:pt x="101967" y="22361"/>
                    <a:pt x="155952" y="0"/>
                    <a:pt x="212242" y="0"/>
                  </a:cubicBezTo>
                  <a:close/>
                </a:path>
              </a:pathLst>
            </a:custGeom>
            <a:solidFill>
              <a:srgbClr val="D9D9D9"/>
            </a:solidFill>
          </p:spPr>
        </p:sp>
        <p:sp>
          <p:nvSpPr>
            <p:cNvPr name="TextBox 65" id="65"/>
            <p:cNvSpPr txBox="true"/>
            <p:nvPr/>
          </p:nvSpPr>
          <p:spPr>
            <a:xfrm>
              <a:off x="0" y="-38100"/>
              <a:ext cx="424483" cy="47189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Lived far away from other local students, from a different community</a:t>
              </a:r>
            </a:p>
            <a:p>
              <a:pPr algn="ctr">
                <a:lnSpc>
                  <a:spcPts val="1960"/>
                </a:lnSpc>
              </a:pPr>
            </a:p>
          </p:txBody>
        </p:sp>
      </p:grpSp>
      <p:grpSp>
        <p:nvGrpSpPr>
          <p:cNvPr name="Group 66" id="66"/>
          <p:cNvGrpSpPr/>
          <p:nvPr/>
        </p:nvGrpSpPr>
        <p:grpSpPr>
          <a:xfrm rot="0">
            <a:off x="4511945" y="6926429"/>
            <a:ext cx="1611710" cy="1647055"/>
            <a:chOff x="0" y="0"/>
            <a:chExt cx="424483" cy="433792"/>
          </a:xfrm>
        </p:grpSpPr>
        <p:sp>
          <p:nvSpPr>
            <p:cNvPr name="Freeform 67" id="67"/>
            <p:cNvSpPr/>
            <p:nvPr/>
          </p:nvSpPr>
          <p:spPr>
            <a:xfrm flipH="false" flipV="false" rot="0">
              <a:off x="0" y="0"/>
              <a:ext cx="424483" cy="433792"/>
            </a:xfrm>
            <a:custGeom>
              <a:avLst/>
              <a:gdLst/>
              <a:ahLst/>
              <a:cxnLst/>
              <a:rect r="r" b="b" t="t" l="l"/>
              <a:pathLst>
                <a:path h="433792" w="424483">
                  <a:moveTo>
                    <a:pt x="212242" y="0"/>
                  </a:moveTo>
                  <a:lnTo>
                    <a:pt x="212242" y="0"/>
                  </a:lnTo>
                  <a:cubicBezTo>
                    <a:pt x="268532" y="0"/>
                    <a:pt x="322516" y="22361"/>
                    <a:pt x="362319" y="62164"/>
                  </a:cubicBezTo>
                  <a:cubicBezTo>
                    <a:pt x="402122" y="101967"/>
                    <a:pt x="424483" y="155952"/>
                    <a:pt x="424483" y="212242"/>
                  </a:cubicBezTo>
                  <a:lnTo>
                    <a:pt x="424483" y="221551"/>
                  </a:lnTo>
                  <a:cubicBezTo>
                    <a:pt x="424483" y="277841"/>
                    <a:pt x="402122" y="331825"/>
                    <a:pt x="362319" y="371628"/>
                  </a:cubicBezTo>
                  <a:cubicBezTo>
                    <a:pt x="322516" y="411431"/>
                    <a:pt x="268532" y="433792"/>
                    <a:pt x="212242" y="433792"/>
                  </a:cubicBezTo>
                  <a:lnTo>
                    <a:pt x="212242" y="433792"/>
                  </a:lnTo>
                  <a:cubicBezTo>
                    <a:pt x="155952" y="433792"/>
                    <a:pt x="101967" y="411431"/>
                    <a:pt x="62164" y="371628"/>
                  </a:cubicBezTo>
                  <a:cubicBezTo>
                    <a:pt x="22361" y="331825"/>
                    <a:pt x="0" y="277841"/>
                    <a:pt x="0" y="221551"/>
                  </a:cubicBezTo>
                  <a:lnTo>
                    <a:pt x="0" y="212242"/>
                  </a:lnTo>
                  <a:cubicBezTo>
                    <a:pt x="0" y="155952"/>
                    <a:pt x="22361" y="101967"/>
                    <a:pt x="62164" y="62164"/>
                  </a:cubicBezTo>
                  <a:cubicBezTo>
                    <a:pt x="101967" y="22361"/>
                    <a:pt x="155952" y="0"/>
                    <a:pt x="212242" y="0"/>
                  </a:cubicBezTo>
                  <a:close/>
                </a:path>
              </a:pathLst>
            </a:custGeom>
            <a:solidFill>
              <a:srgbClr val="D9D9D9"/>
            </a:solidFill>
          </p:spPr>
        </p:sp>
        <p:sp>
          <p:nvSpPr>
            <p:cNvPr name="TextBox 68" id="68"/>
            <p:cNvSpPr txBox="true"/>
            <p:nvPr/>
          </p:nvSpPr>
          <p:spPr>
            <a:xfrm>
              <a:off x="0" y="-38100"/>
              <a:ext cx="424483" cy="47189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 Participated in any opportunities he thought would boost his chances</a:t>
              </a:r>
            </a:p>
            <a:p>
              <a:pPr algn="ctr">
                <a:lnSpc>
                  <a:spcPts val="1960"/>
                </a:lnSpc>
              </a:pPr>
            </a:p>
          </p:txBody>
        </p:sp>
      </p:grpSp>
      <p:grpSp>
        <p:nvGrpSpPr>
          <p:cNvPr name="Group 69" id="69"/>
          <p:cNvGrpSpPr/>
          <p:nvPr/>
        </p:nvGrpSpPr>
        <p:grpSpPr>
          <a:xfrm rot="0">
            <a:off x="4611842" y="2275578"/>
            <a:ext cx="1824862" cy="1362480"/>
            <a:chOff x="0" y="0"/>
            <a:chExt cx="480622" cy="358842"/>
          </a:xfrm>
        </p:grpSpPr>
        <p:sp>
          <p:nvSpPr>
            <p:cNvPr name="Freeform 70" id="70"/>
            <p:cNvSpPr/>
            <p:nvPr/>
          </p:nvSpPr>
          <p:spPr>
            <a:xfrm flipH="false" flipV="false" rot="0">
              <a:off x="0" y="0"/>
              <a:ext cx="480622" cy="358842"/>
            </a:xfrm>
            <a:custGeom>
              <a:avLst/>
              <a:gdLst/>
              <a:ahLst/>
              <a:cxnLst/>
              <a:rect r="r" b="b" t="t" l="l"/>
              <a:pathLst>
                <a:path h="358842" w="480622">
                  <a:moveTo>
                    <a:pt x="179421" y="0"/>
                  </a:moveTo>
                  <a:lnTo>
                    <a:pt x="301201" y="0"/>
                  </a:lnTo>
                  <a:cubicBezTo>
                    <a:pt x="400292" y="0"/>
                    <a:pt x="480622" y="80330"/>
                    <a:pt x="480622" y="179421"/>
                  </a:cubicBezTo>
                  <a:lnTo>
                    <a:pt x="480622" y="179421"/>
                  </a:lnTo>
                  <a:cubicBezTo>
                    <a:pt x="480622" y="227007"/>
                    <a:pt x="461719" y="272643"/>
                    <a:pt x="428071" y="306291"/>
                  </a:cubicBezTo>
                  <a:cubicBezTo>
                    <a:pt x="394423" y="339939"/>
                    <a:pt x="348786" y="358842"/>
                    <a:pt x="301201" y="358842"/>
                  </a:cubicBezTo>
                  <a:lnTo>
                    <a:pt x="179421" y="358842"/>
                  </a:lnTo>
                  <a:cubicBezTo>
                    <a:pt x="131836" y="358842"/>
                    <a:pt x="86199" y="339939"/>
                    <a:pt x="52551" y="306291"/>
                  </a:cubicBezTo>
                  <a:cubicBezTo>
                    <a:pt x="18903" y="272643"/>
                    <a:pt x="0" y="227007"/>
                    <a:pt x="0" y="179421"/>
                  </a:cubicBezTo>
                  <a:lnTo>
                    <a:pt x="0" y="179421"/>
                  </a:lnTo>
                  <a:cubicBezTo>
                    <a:pt x="0" y="131836"/>
                    <a:pt x="18903" y="86199"/>
                    <a:pt x="52551" y="52551"/>
                  </a:cubicBezTo>
                  <a:cubicBezTo>
                    <a:pt x="86199" y="18903"/>
                    <a:pt x="131836" y="0"/>
                    <a:pt x="179421" y="0"/>
                  </a:cubicBezTo>
                  <a:close/>
                </a:path>
              </a:pathLst>
            </a:custGeom>
            <a:solidFill>
              <a:srgbClr val="FCCE5D"/>
            </a:solidFill>
          </p:spPr>
        </p:sp>
        <p:sp>
          <p:nvSpPr>
            <p:cNvPr name="TextBox 71" id="71"/>
            <p:cNvSpPr txBox="true"/>
            <p:nvPr/>
          </p:nvSpPr>
          <p:spPr>
            <a:xfrm>
              <a:off x="0" y="-38100"/>
              <a:ext cx="480622" cy="39694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 Friends and him created clubs and teams for “college applications”</a:t>
              </a:r>
            </a:p>
            <a:p>
              <a:pPr algn="ctr">
                <a:lnSpc>
                  <a:spcPts val="1960"/>
                </a:lnSpc>
              </a:pPr>
            </a:p>
          </p:txBody>
        </p:sp>
      </p:grpSp>
      <p:grpSp>
        <p:nvGrpSpPr>
          <p:cNvPr name="Group 72" id="72"/>
          <p:cNvGrpSpPr/>
          <p:nvPr/>
        </p:nvGrpSpPr>
        <p:grpSpPr>
          <a:xfrm rot="0">
            <a:off x="6846279" y="2189547"/>
            <a:ext cx="1597395" cy="1534542"/>
            <a:chOff x="0" y="0"/>
            <a:chExt cx="420713" cy="404159"/>
          </a:xfrm>
        </p:grpSpPr>
        <p:sp>
          <p:nvSpPr>
            <p:cNvPr name="Freeform 73" id="73"/>
            <p:cNvSpPr/>
            <p:nvPr/>
          </p:nvSpPr>
          <p:spPr>
            <a:xfrm flipH="false" flipV="false" rot="0">
              <a:off x="0" y="0"/>
              <a:ext cx="420713" cy="404159"/>
            </a:xfrm>
            <a:custGeom>
              <a:avLst/>
              <a:gdLst/>
              <a:ahLst/>
              <a:cxnLst/>
              <a:rect r="r" b="b" t="t" l="l"/>
              <a:pathLst>
                <a:path h="404159" w="420713">
                  <a:moveTo>
                    <a:pt x="202080" y="0"/>
                  </a:moveTo>
                  <a:lnTo>
                    <a:pt x="218634" y="0"/>
                  </a:lnTo>
                  <a:cubicBezTo>
                    <a:pt x="330239" y="0"/>
                    <a:pt x="420713" y="90474"/>
                    <a:pt x="420713" y="202080"/>
                  </a:cubicBezTo>
                  <a:lnTo>
                    <a:pt x="420713" y="202080"/>
                  </a:lnTo>
                  <a:cubicBezTo>
                    <a:pt x="420713" y="255674"/>
                    <a:pt x="399423" y="307074"/>
                    <a:pt x="361525" y="344971"/>
                  </a:cubicBezTo>
                  <a:cubicBezTo>
                    <a:pt x="323628" y="382869"/>
                    <a:pt x="272228" y="404159"/>
                    <a:pt x="218634" y="404159"/>
                  </a:cubicBezTo>
                  <a:lnTo>
                    <a:pt x="202080" y="404159"/>
                  </a:lnTo>
                  <a:cubicBezTo>
                    <a:pt x="148485" y="404159"/>
                    <a:pt x="97085" y="382869"/>
                    <a:pt x="59188" y="344971"/>
                  </a:cubicBezTo>
                  <a:cubicBezTo>
                    <a:pt x="21290" y="307074"/>
                    <a:pt x="0" y="255674"/>
                    <a:pt x="0" y="202080"/>
                  </a:cubicBezTo>
                  <a:lnTo>
                    <a:pt x="0" y="202080"/>
                  </a:lnTo>
                  <a:cubicBezTo>
                    <a:pt x="0" y="148485"/>
                    <a:pt x="21290" y="97085"/>
                    <a:pt x="59188" y="59188"/>
                  </a:cubicBezTo>
                  <a:cubicBezTo>
                    <a:pt x="97085" y="21290"/>
                    <a:pt x="148485" y="0"/>
                    <a:pt x="202080" y="0"/>
                  </a:cubicBezTo>
                  <a:close/>
                </a:path>
              </a:pathLst>
            </a:custGeom>
            <a:solidFill>
              <a:srgbClr val="D9D9D9"/>
            </a:solidFill>
          </p:spPr>
        </p:sp>
        <p:sp>
          <p:nvSpPr>
            <p:cNvPr name="TextBox 74" id="74"/>
            <p:cNvSpPr txBox="true"/>
            <p:nvPr/>
          </p:nvSpPr>
          <p:spPr>
            <a:xfrm>
              <a:off x="0" y="-38100"/>
              <a:ext cx="420713" cy="442259"/>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School’s help was generally not useful</a:t>
              </a:r>
            </a:p>
          </p:txBody>
        </p:sp>
      </p:grpSp>
      <p:grpSp>
        <p:nvGrpSpPr>
          <p:cNvPr name="Group 75" id="75"/>
          <p:cNvGrpSpPr/>
          <p:nvPr/>
        </p:nvGrpSpPr>
        <p:grpSpPr>
          <a:xfrm rot="0">
            <a:off x="13859872" y="357748"/>
            <a:ext cx="1634379" cy="1224400"/>
            <a:chOff x="0" y="0"/>
            <a:chExt cx="430454" cy="322476"/>
          </a:xfrm>
        </p:grpSpPr>
        <p:sp>
          <p:nvSpPr>
            <p:cNvPr name="Freeform 76" id="76"/>
            <p:cNvSpPr/>
            <p:nvPr/>
          </p:nvSpPr>
          <p:spPr>
            <a:xfrm flipH="false" flipV="false" rot="0">
              <a:off x="0" y="0"/>
              <a:ext cx="430454" cy="322476"/>
            </a:xfrm>
            <a:custGeom>
              <a:avLst/>
              <a:gdLst/>
              <a:ahLst/>
              <a:cxnLst/>
              <a:rect r="r" b="b" t="t" l="l"/>
              <a:pathLst>
                <a:path h="322476" w="430454">
                  <a:moveTo>
                    <a:pt x="161238" y="0"/>
                  </a:moveTo>
                  <a:lnTo>
                    <a:pt x="269216" y="0"/>
                  </a:lnTo>
                  <a:cubicBezTo>
                    <a:pt x="358265" y="0"/>
                    <a:pt x="430454" y="72189"/>
                    <a:pt x="430454" y="161238"/>
                  </a:cubicBezTo>
                  <a:lnTo>
                    <a:pt x="430454" y="161238"/>
                  </a:lnTo>
                  <a:cubicBezTo>
                    <a:pt x="430454" y="250287"/>
                    <a:pt x="358265" y="322476"/>
                    <a:pt x="269216" y="322476"/>
                  </a:cubicBezTo>
                  <a:lnTo>
                    <a:pt x="161238" y="322476"/>
                  </a:lnTo>
                  <a:cubicBezTo>
                    <a:pt x="72189" y="322476"/>
                    <a:pt x="0" y="250287"/>
                    <a:pt x="0" y="161238"/>
                  </a:cubicBezTo>
                  <a:lnTo>
                    <a:pt x="0" y="161238"/>
                  </a:lnTo>
                  <a:cubicBezTo>
                    <a:pt x="0" y="72189"/>
                    <a:pt x="72189" y="0"/>
                    <a:pt x="161238" y="0"/>
                  </a:cubicBezTo>
                  <a:close/>
                </a:path>
              </a:pathLst>
            </a:custGeom>
            <a:solidFill>
              <a:srgbClr val="D9D9D9"/>
            </a:solidFill>
          </p:spPr>
        </p:sp>
        <p:sp>
          <p:nvSpPr>
            <p:cNvPr name="TextBox 77" id="77"/>
            <p:cNvSpPr txBox="true"/>
            <p:nvPr/>
          </p:nvSpPr>
          <p:spPr>
            <a:xfrm>
              <a:off x="0" y="-38100"/>
              <a:ext cx="430454" cy="360576"/>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Classmates had a a leg up due to privileged background</a:t>
              </a:r>
            </a:p>
            <a:p>
              <a:pPr algn="ctr">
                <a:lnSpc>
                  <a:spcPts val="1960"/>
                </a:lnSpc>
              </a:pPr>
            </a:p>
          </p:txBody>
        </p:sp>
      </p:grpSp>
      <p:grpSp>
        <p:nvGrpSpPr>
          <p:cNvPr name="Group 78" id="78"/>
          <p:cNvGrpSpPr/>
          <p:nvPr/>
        </p:nvGrpSpPr>
        <p:grpSpPr>
          <a:xfrm rot="0">
            <a:off x="9401175" y="1782659"/>
            <a:ext cx="1743868" cy="1337684"/>
            <a:chOff x="0" y="0"/>
            <a:chExt cx="459290" cy="352312"/>
          </a:xfrm>
        </p:grpSpPr>
        <p:sp>
          <p:nvSpPr>
            <p:cNvPr name="Freeform 79" id="79"/>
            <p:cNvSpPr/>
            <p:nvPr/>
          </p:nvSpPr>
          <p:spPr>
            <a:xfrm flipH="false" flipV="false" rot="0">
              <a:off x="0" y="0"/>
              <a:ext cx="459290" cy="352312"/>
            </a:xfrm>
            <a:custGeom>
              <a:avLst/>
              <a:gdLst/>
              <a:ahLst/>
              <a:cxnLst/>
              <a:rect r="r" b="b" t="t" l="l"/>
              <a:pathLst>
                <a:path h="352312" w="459290">
                  <a:moveTo>
                    <a:pt x="176156" y="0"/>
                  </a:moveTo>
                  <a:lnTo>
                    <a:pt x="283135" y="0"/>
                  </a:lnTo>
                  <a:cubicBezTo>
                    <a:pt x="380423" y="0"/>
                    <a:pt x="459290" y="78868"/>
                    <a:pt x="459290" y="176156"/>
                  </a:cubicBezTo>
                  <a:lnTo>
                    <a:pt x="459290" y="176156"/>
                  </a:lnTo>
                  <a:cubicBezTo>
                    <a:pt x="459290" y="273444"/>
                    <a:pt x="380423" y="352312"/>
                    <a:pt x="283135" y="352312"/>
                  </a:cubicBezTo>
                  <a:lnTo>
                    <a:pt x="176156" y="352312"/>
                  </a:lnTo>
                  <a:cubicBezTo>
                    <a:pt x="78868" y="352312"/>
                    <a:pt x="0" y="273444"/>
                    <a:pt x="0" y="176156"/>
                  </a:cubicBezTo>
                  <a:lnTo>
                    <a:pt x="0" y="176156"/>
                  </a:lnTo>
                  <a:cubicBezTo>
                    <a:pt x="0" y="78868"/>
                    <a:pt x="78868" y="0"/>
                    <a:pt x="176156" y="0"/>
                  </a:cubicBezTo>
                  <a:close/>
                </a:path>
              </a:pathLst>
            </a:custGeom>
            <a:solidFill>
              <a:srgbClr val="C96E52"/>
            </a:solidFill>
          </p:spPr>
        </p:sp>
        <p:sp>
          <p:nvSpPr>
            <p:cNvPr name="TextBox 80" id="80"/>
            <p:cNvSpPr txBox="true"/>
            <p:nvPr/>
          </p:nvSpPr>
          <p:spPr>
            <a:xfrm>
              <a:off x="0" y="-38100"/>
              <a:ext cx="459290" cy="39041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 He didn’t really enjoy his ECs</a:t>
              </a:r>
            </a:p>
            <a:p>
              <a:pPr algn="ctr">
                <a:lnSpc>
                  <a:spcPts val="1960"/>
                </a:lnSpc>
              </a:pPr>
            </a:p>
          </p:txBody>
        </p:sp>
      </p:grpSp>
      <p:grpSp>
        <p:nvGrpSpPr>
          <p:cNvPr name="Group 81" id="81"/>
          <p:cNvGrpSpPr/>
          <p:nvPr/>
        </p:nvGrpSpPr>
        <p:grpSpPr>
          <a:xfrm rot="0">
            <a:off x="9492891" y="3388499"/>
            <a:ext cx="1743868" cy="1337684"/>
            <a:chOff x="0" y="0"/>
            <a:chExt cx="459290" cy="352312"/>
          </a:xfrm>
        </p:grpSpPr>
        <p:sp>
          <p:nvSpPr>
            <p:cNvPr name="Freeform 82" id="82"/>
            <p:cNvSpPr/>
            <p:nvPr/>
          </p:nvSpPr>
          <p:spPr>
            <a:xfrm flipH="false" flipV="false" rot="0">
              <a:off x="0" y="0"/>
              <a:ext cx="459290" cy="352312"/>
            </a:xfrm>
            <a:custGeom>
              <a:avLst/>
              <a:gdLst/>
              <a:ahLst/>
              <a:cxnLst/>
              <a:rect r="r" b="b" t="t" l="l"/>
              <a:pathLst>
                <a:path h="352312" w="459290">
                  <a:moveTo>
                    <a:pt x="176156" y="0"/>
                  </a:moveTo>
                  <a:lnTo>
                    <a:pt x="283135" y="0"/>
                  </a:lnTo>
                  <a:cubicBezTo>
                    <a:pt x="380423" y="0"/>
                    <a:pt x="459290" y="78868"/>
                    <a:pt x="459290" y="176156"/>
                  </a:cubicBezTo>
                  <a:lnTo>
                    <a:pt x="459290" y="176156"/>
                  </a:lnTo>
                  <a:cubicBezTo>
                    <a:pt x="459290" y="273444"/>
                    <a:pt x="380423" y="352312"/>
                    <a:pt x="283135" y="352312"/>
                  </a:cubicBezTo>
                  <a:lnTo>
                    <a:pt x="176156" y="352312"/>
                  </a:lnTo>
                  <a:cubicBezTo>
                    <a:pt x="78868" y="352312"/>
                    <a:pt x="0" y="273444"/>
                    <a:pt x="0" y="176156"/>
                  </a:cubicBezTo>
                  <a:lnTo>
                    <a:pt x="0" y="176156"/>
                  </a:lnTo>
                  <a:cubicBezTo>
                    <a:pt x="0" y="78868"/>
                    <a:pt x="78868" y="0"/>
                    <a:pt x="176156" y="0"/>
                  </a:cubicBezTo>
                  <a:close/>
                </a:path>
              </a:pathLst>
            </a:custGeom>
            <a:solidFill>
              <a:srgbClr val="D9D9D9"/>
            </a:solidFill>
          </p:spPr>
        </p:sp>
        <p:sp>
          <p:nvSpPr>
            <p:cNvPr name="TextBox 83" id="83"/>
            <p:cNvSpPr txBox="true"/>
            <p:nvPr/>
          </p:nvSpPr>
          <p:spPr>
            <a:xfrm>
              <a:off x="0" y="-38100"/>
              <a:ext cx="459290" cy="39041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Due to his schedule, he felt that he grew distant from his family</a:t>
              </a:r>
            </a:p>
            <a:p>
              <a:pPr algn="ctr">
                <a:lnSpc>
                  <a:spcPts val="1960"/>
                </a:lnSpc>
              </a:pPr>
            </a:p>
          </p:txBody>
        </p:sp>
      </p:grpSp>
      <p:grpSp>
        <p:nvGrpSpPr>
          <p:cNvPr name="Group 84" id="84"/>
          <p:cNvGrpSpPr/>
          <p:nvPr/>
        </p:nvGrpSpPr>
        <p:grpSpPr>
          <a:xfrm rot="0">
            <a:off x="9584607" y="5997024"/>
            <a:ext cx="1743868" cy="1337684"/>
            <a:chOff x="0" y="0"/>
            <a:chExt cx="459290" cy="352312"/>
          </a:xfrm>
        </p:grpSpPr>
        <p:sp>
          <p:nvSpPr>
            <p:cNvPr name="Freeform 85" id="85"/>
            <p:cNvSpPr/>
            <p:nvPr/>
          </p:nvSpPr>
          <p:spPr>
            <a:xfrm flipH="false" flipV="false" rot="0">
              <a:off x="0" y="0"/>
              <a:ext cx="459290" cy="352312"/>
            </a:xfrm>
            <a:custGeom>
              <a:avLst/>
              <a:gdLst/>
              <a:ahLst/>
              <a:cxnLst/>
              <a:rect r="r" b="b" t="t" l="l"/>
              <a:pathLst>
                <a:path h="352312" w="459290">
                  <a:moveTo>
                    <a:pt x="176156" y="0"/>
                  </a:moveTo>
                  <a:lnTo>
                    <a:pt x="283135" y="0"/>
                  </a:lnTo>
                  <a:cubicBezTo>
                    <a:pt x="380423" y="0"/>
                    <a:pt x="459290" y="78868"/>
                    <a:pt x="459290" y="176156"/>
                  </a:cubicBezTo>
                  <a:lnTo>
                    <a:pt x="459290" y="176156"/>
                  </a:lnTo>
                  <a:cubicBezTo>
                    <a:pt x="459290" y="273444"/>
                    <a:pt x="380423" y="352312"/>
                    <a:pt x="283135" y="352312"/>
                  </a:cubicBezTo>
                  <a:lnTo>
                    <a:pt x="176156" y="352312"/>
                  </a:lnTo>
                  <a:cubicBezTo>
                    <a:pt x="78868" y="352312"/>
                    <a:pt x="0" y="273444"/>
                    <a:pt x="0" y="176156"/>
                  </a:cubicBezTo>
                  <a:lnTo>
                    <a:pt x="0" y="176156"/>
                  </a:lnTo>
                  <a:cubicBezTo>
                    <a:pt x="0" y="78868"/>
                    <a:pt x="78868" y="0"/>
                    <a:pt x="176156" y="0"/>
                  </a:cubicBezTo>
                  <a:close/>
                </a:path>
              </a:pathLst>
            </a:custGeom>
            <a:solidFill>
              <a:srgbClr val="D9D9D9"/>
            </a:solidFill>
          </p:spPr>
        </p:sp>
        <p:sp>
          <p:nvSpPr>
            <p:cNvPr name="TextBox 86" id="86"/>
            <p:cNvSpPr txBox="true"/>
            <p:nvPr/>
          </p:nvSpPr>
          <p:spPr>
            <a:xfrm>
              <a:off x="0" y="-38100"/>
              <a:ext cx="459290" cy="39041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 Envied the lifestyle with other friends </a:t>
              </a:r>
            </a:p>
            <a:p>
              <a:pPr algn="ctr">
                <a:lnSpc>
                  <a:spcPts val="1960"/>
                </a:lnSpc>
              </a:pPr>
            </a:p>
          </p:txBody>
        </p:sp>
      </p:grpSp>
      <p:grpSp>
        <p:nvGrpSpPr>
          <p:cNvPr name="Group 87" id="87"/>
          <p:cNvGrpSpPr/>
          <p:nvPr/>
        </p:nvGrpSpPr>
        <p:grpSpPr>
          <a:xfrm rot="0">
            <a:off x="11958854" y="7280610"/>
            <a:ext cx="1743868" cy="1337684"/>
            <a:chOff x="0" y="0"/>
            <a:chExt cx="459290" cy="352312"/>
          </a:xfrm>
        </p:grpSpPr>
        <p:sp>
          <p:nvSpPr>
            <p:cNvPr name="Freeform 88" id="88"/>
            <p:cNvSpPr/>
            <p:nvPr/>
          </p:nvSpPr>
          <p:spPr>
            <a:xfrm flipH="false" flipV="false" rot="0">
              <a:off x="0" y="0"/>
              <a:ext cx="459290" cy="352312"/>
            </a:xfrm>
            <a:custGeom>
              <a:avLst/>
              <a:gdLst/>
              <a:ahLst/>
              <a:cxnLst/>
              <a:rect r="r" b="b" t="t" l="l"/>
              <a:pathLst>
                <a:path h="352312" w="459290">
                  <a:moveTo>
                    <a:pt x="176156" y="0"/>
                  </a:moveTo>
                  <a:lnTo>
                    <a:pt x="283135" y="0"/>
                  </a:lnTo>
                  <a:cubicBezTo>
                    <a:pt x="380423" y="0"/>
                    <a:pt x="459290" y="78868"/>
                    <a:pt x="459290" y="176156"/>
                  </a:cubicBezTo>
                  <a:lnTo>
                    <a:pt x="459290" y="176156"/>
                  </a:lnTo>
                  <a:cubicBezTo>
                    <a:pt x="459290" y="273444"/>
                    <a:pt x="380423" y="352312"/>
                    <a:pt x="283135" y="352312"/>
                  </a:cubicBezTo>
                  <a:lnTo>
                    <a:pt x="176156" y="352312"/>
                  </a:lnTo>
                  <a:cubicBezTo>
                    <a:pt x="78868" y="352312"/>
                    <a:pt x="0" y="273444"/>
                    <a:pt x="0" y="176156"/>
                  </a:cubicBezTo>
                  <a:lnTo>
                    <a:pt x="0" y="176156"/>
                  </a:lnTo>
                  <a:cubicBezTo>
                    <a:pt x="0" y="78868"/>
                    <a:pt x="78868" y="0"/>
                    <a:pt x="176156" y="0"/>
                  </a:cubicBezTo>
                  <a:close/>
                </a:path>
              </a:pathLst>
            </a:custGeom>
            <a:solidFill>
              <a:srgbClr val="D9D9D9"/>
            </a:solidFill>
          </p:spPr>
        </p:sp>
        <p:sp>
          <p:nvSpPr>
            <p:cNvPr name="TextBox 89" id="89"/>
            <p:cNvSpPr txBox="true"/>
            <p:nvPr/>
          </p:nvSpPr>
          <p:spPr>
            <a:xfrm>
              <a:off x="0" y="-38100"/>
              <a:ext cx="459290" cy="39041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Felt that his group of friends was generally ostracized</a:t>
              </a:r>
            </a:p>
            <a:p>
              <a:pPr algn="ctr">
                <a:lnSpc>
                  <a:spcPts val="1960"/>
                </a:lnSpc>
              </a:pPr>
            </a:p>
          </p:txBody>
        </p:sp>
      </p:grpSp>
      <p:grpSp>
        <p:nvGrpSpPr>
          <p:cNvPr name="Group 90" id="90"/>
          <p:cNvGrpSpPr/>
          <p:nvPr/>
        </p:nvGrpSpPr>
        <p:grpSpPr>
          <a:xfrm rot="0">
            <a:off x="14272425" y="7454495"/>
            <a:ext cx="1743868" cy="1358900"/>
            <a:chOff x="0" y="0"/>
            <a:chExt cx="459290" cy="357900"/>
          </a:xfrm>
        </p:grpSpPr>
        <p:sp>
          <p:nvSpPr>
            <p:cNvPr name="Freeform 91" id="91"/>
            <p:cNvSpPr/>
            <p:nvPr/>
          </p:nvSpPr>
          <p:spPr>
            <a:xfrm flipH="false" flipV="false" rot="0">
              <a:off x="0" y="0"/>
              <a:ext cx="459290" cy="357900"/>
            </a:xfrm>
            <a:custGeom>
              <a:avLst/>
              <a:gdLst/>
              <a:ahLst/>
              <a:cxnLst/>
              <a:rect r="r" b="b" t="t" l="l"/>
              <a:pathLst>
                <a:path h="357900" w="459290">
                  <a:moveTo>
                    <a:pt x="178950" y="0"/>
                  </a:moveTo>
                  <a:lnTo>
                    <a:pt x="280341" y="0"/>
                  </a:lnTo>
                  <a:cubicBezTo>
                    <a:pt x="327801" y="0"/>
                    <a:pt x="373318" y="18854"/>
                    <a:pt x="406877" y="52413"/>
                  </a:cubicBezTo>
                  <a:cubicBezTo>
                    <a:pt x="440437" y="85973"/>
                    <a:pt x="459290" y="131489"/>
                    <a:pt x="459290" y="178950"/>
                  </a:cubicBezTo>
                  <a:lnTo>
                    <a:pt x="459290" y="178950"/>
                  </a:lnTo>
                  <a:cubicBezTo>
                    <a:pt x="459290" y="277781"/>
                    <a:pt x="379172" y="357900"/>
                    <a:pt x="280341" y="357900"/>
                  </a:cubicBezTo>
                  <a:lnTo>
                    <a:pt x="178950" y="357900"/>
                  </a:lnTo>
                  <a:cubicBezTo>
                    <a:pt x="80119" y="357900"/>
                    <a:pt x="0" y="277781"/>
                    <a:pt x="0" y="178950"/>
                  </a:cubicBezTo>
                  <a:lnTo>
                    <a:pt x="0" y="178950"/>
                  </a:lnTo>
                  <a:cubicBezTo>
                    <a:pt x="0" y="80119"/>
                    <a:pt x="80119" y="0"/>
                    <a:pt x="178950" y="0"/>
                  </a:cubicBezTo>
                  <a:close/>
                </a:path>
              </a:pathLst>
            </a:custGeom>
            <a:solidFill>
              <a:srgbClr val="D9D9D9"/>
            </a:solidFill>
          </p:spPr>
        </p:sp>
        <p:sp>
          <p:nvSpPr>
            <p:cNvPr name="TextBox 92" id="92"/>
            <p:cNvSpPr txBox="true"/>
            <p:nvPr/>
          </p:nvSpPr>
          <p:spPr>
            <a:xfrm>
              <a:off x="0" y="-38100"/>
              <a:ext cx="459290" cy="396000"/>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Feels regret of not exploring other options and opportunities</a:t>
              </a:r>
            </a:p>
            <a:p>
              <a:pPr algn="ctr">
                <a:lnSpc>
                  <a:spcPts val="1960"/>
                </a:lnSpc>
              </a:pPr>
            </a:p>
          </p:txBody>
        </p:sp>
      </p:grpSp>
      <p:grpSp>
        <p:nvGrpSpPr>
          <p:cNvPr name="Group 93" id="93"/>
          <p:cNvGrpSpPr/>
          <p:nvPr/>
        </p:nvGrpSpPr>
        <p:grpSpPr>
          <a:xfrm rot="0">
            <a:off x="2371447" y="2032020"/>
            <a:ext cx="1819709" cy="1407327"/>
            <a:chOff x="0" y="0"/>
            <a:chExt cx="479265" cy="370654"/>
          </a:xfrm>
        </p:grpSpPr>
        <p:sp>
          <p:nvSpPr>
            <p:cNvPr name="Freeform 94" id="94"/>
            <p:cNvSpPr/>
            <p:nvPr/>
          </p:nvSpPr>
          <p:spPr>
            <a:xfrm flipH="false" flipV="false" rot="0">
              <a:off x="0" y="0"/>
              <a:ext cx="479265" cy="370654"/>
            </a:xfrm>
            <a:custGeom>
              <a:avLst/>
              <a:gdLst/>
              <a:ahLst/>
              <a:cxnLst/>
              <a:rect r="r" b="b" t="t" l="l"/>
              <a:pathLst>
                <a:path h="370654" w="479265">
                  <a:moveTo>
                    <a:pt x="185327" y="0"/>
                  </a:moveTo>
                  <a:lnTo>
                    <a:pt x="293938" y="0"/>
                  </a:lnTo>
                  <a:cubicBezTo>
                    <a:pt x="343089" y="0"/>
                    <a:pt x="390228" y="19525"/>
                    <a:pt x="424984" y="54281"/>
                  </a:cubicBezTo>
                  <a:cubicBezTo>
                    <a:pt x="459739" y="89037"/>
                    <a:pt x="479265" y="136175"/>
                    <a:pt x="479265" y="185327"/>
                  </a:cubicBezTo>
                  <a:lnTo>
                    <a:pt x="479265" y="185327"/>
                  </a:lnTo>
                  <a:cubicBezTo>
                    <a:pt x="479265" y="287680"/>
                    <a:pt x="396291" y="370654"/>
                    <a:pt x="293938" y="370654"/>
                  </a:cubicBezTo>
                  <a:lnTo>
                    <a:pt x="185327" y="370654"/>
                  </a:lnTo>
                  <a:cubicBezTo>
                    <a:pt x="82974" y="370654"/>
                    <a:pt x="0" y="287680"/>
                    <a:pt x="0" y="185327"/>
                  </a:cubicBezTo>
                  <a:lnTo>
                    <a:pt x="0" y="185327"/>
                  </a:lnTo>
                  <a:cubicBezTo>
                    <a:pt x="0" y="82974"/>
                    <a:pt x="82974" y="0"/>
                    <a:pt x="185327" y="0"/>
                  </a:cubicBezTo>
                  <a:close/>
                </a:path>
              </a:pathLst>
            </a:custGeom>
            <a:solidFill>
              <a:srgbClr val="D9D9D9"/>
            </a:solidFill>
          </p:spPr>
        </p:sp>
        <p:sp>
          <p:nvSpPr>
            <p:cNvPr name="TextBox 95" id="95"/>
            <p:cNvSpPr txBox="true"/>
            <p:nvPr/>
          </p:nvSpPr>
          <p:spPr>
            <a:xfrm>
              <a:off x="0" y="-38100"/>
              <a:ext cx="479265" cy="408754"/>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Parents spent most of their savings to send him and his brother to private school</a:t>
              </a:r>
            </a:p>
          </p:txBody>
        </p:sp>
      </p:grpSp>
      <p:grpSp>
        <p:nvGrpSpPr>
          <p:cNvPr name="Group 96" id="96"/>
          <p:cNvGrpSpPr/>
          <p:nvPr/>
        </p:nvGrpSpPr>
        <p:grpSpPr>
          <a:xfrm rot="0">
            <a:off x="4712927" y="3700014"/>
            <a:ext cx="1824862" cy="1362480"/>
            <a:chOff x="0" y="0"/>
            <a:chExt cx="480622" cy="358842"/>
          </a:xfrm>
        </p:grpSpPr>
        <p:sp>
          <p:nvSpPr>
            <p:cNvPr name="Freeform 97" id="97"/>
            <p:cNvSpPr/>
            <p:nvPr/>
          </p:nvSpPr>
          <p:spPr>
            <a:xfrm flipH="false" flipV="false" rot="0">
              <a:off x="0" y="0"/>
              <a:ext cx="480622" cy="358842"/>
            </a:xfrm>
            <a:custGeom>
              <a:avLst/>
              <a:gdLst/>
              <a:ahLst/>
              <a:cxnLst/>
              <a:rect r="r" b="b" t="t" l="l"/>
              <a:pathLst>
                <a:path h="358842" w="480622">
                  <a:moveTo>
                    <a:pt x="179421" y="0"/>
                  </a:moveTo>
                  <a:lnTo>
                    <a:pt x="301201" y="0"/>
                  </a:lnTo>
                  <a:cubicBezTo>
                    <a:pt x="400292" y="0"/>
                    <a:pt x="480622" y="80330"/>
                    <a:pt x="480622" y="179421"/>
                  </a:cubicBezTo>
                  <a:lnTo>
                    <a:pt x="480622" y="179421"/>
                  </a:lnTo>
                  <a:cubicBezTo>
                    <a:pt x="480622" y="227007"/>
                    <a:pt x="461719" y="272643"/>
                    <a:pt x="428071" y="306291"/>
                  </a:cubicBezTo>
                  <a:cubicBezTo>
                    <a:pt x="394423" y="339939"/>
                    <a:pt x="348786" y="358842"/>
                    <a:pt x="301201" y="358842"/>
                  </a:cubicBezTo>
                  <a:lnTo>
                    <a:pt x="179421" y="358842"/>
                  </a:lnTo>
                  <a:cubicBezTo>
                    <a:pt x="131836" y="358842"/>
                    <a:pt x="86199" y="339939"/>
                    <a:pt x="52551" y="306291"/>
                  </a:cubicBezTo>
                  <a:cubicBezTo>
                    <a:pt x="18903" y="272643"/>
                    <a:pt x="0" y="227007"/>
                    <a:pt x="0" y="179421"/>
                  </a:cubicBezTo>
                  <a:lnTo>
                    <a:pt x="0" y="179421"/>
                  </a:lnTo>
                  <a:cubicBezTo>
                    <a:pt x="0" y="131836"/>
                    <a:pt x="18903" y="86199"/>
                    <a:pt x="52551" y="52551"/>
                  </a:cubicBezTo>
                  <a:cubicBezTo>
                    <a:pt x="86199" y="18903"/>
                    <a:pt x="131836" y="0"/>
                    <a:pt x="179421" y="0"/>
                  </a:cubicBezTo>
                  <a:close/>
                </a:path>
              </a:pathLst>
            </a:custGeom>
            <a:solidFill>
              <a:srgbClr val="D9D9D9"/>
            </a:solidFill>
          </p:spPr>
        </p:sp>
        <p:sp>
          <p:nvSpPr>
            <p:cNvPr name="TextBox 98" id="98"/>
            <p:cNvSpPr txBox="true"/>
            <p:nvPr/>
          </p:nvSpPr>
          <p:spPr>
            <a:xfrm>
              <a:off x="0" y="-38100"/>
              <a:ext cx="480622" cy="39694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School was not great, but public schools were not competitive at all in Florida</a:t>
              </a:r>
            </a:p>
            <a:p>
              <a:pPr algn="ctr">
                <a:lnSpc>
                  <a:spcPts val="1960"/>
                </a:lnSpc>
              </a:pPr>
            </a:p>
          </p:txBody>
        </p:sp>
      </p:grpSp>
      <p:grpSp>
        <p:nvGrpSpPr>
          <p:cNvPr name="Group 99" id="99"/>
          <p:cNvGrpSpPr/>
          <p:nvPr/>
        </p:nvGrpSpPr>
        <p:grpSpPr>
          <a:xfrm rot="0">
            <a:off x="6530369" y="6175485"/>
            <a:ext cx="1611710" cy="1647055"/>
            <a:chOff x="0" y="0"/>
            <a:chExt cx="424483" cy="433792"/>
          </a:xfrm>
        </p:grpSpPr>
        <p:sp>
          <p:nvSpPr>
            <p:cNvPr name="Freeform 100" id="100"/>
            <p:cNvSpPr/>
            <p:nvPr/>
          </p:nvSpPr>
          <p:spPr>
            <a:xfrm flipH="false" flipV="false" rot="0">
              <a:off x="0" y="0"/>
              <a:ext cx="424483" cy="433792"/>
            </a:xfrm>
            <a:custGeom>
              <a:avLst/>
              <a:gdLst/>
              <a:ahLst/>
              <a:cxnLst/>
              <a:rect r="r" b="b" t="t" l="l"/>
              <a:pathLst>
                <a:path h="433792" w="424483">
                  <a:moveTo>
                    <a:pt x="212242" y="0"/>
                  </a:moveTo>
                  <a:lnTo>
                    <a:pt x="212242" y="0"/>
                  </a:lnTo>
                  <a:cubicBezTo>
                    <a:pt x="268532" y="0"/>
                    <a:pt x="322516" y="22361"/>
                    <a:pt x="362319" y="62164"/>
                  </a:cubicBezTo>
                  <a:cubicBezTo>
                    <a:pt x="402122" y="101967"/>
                    <a:pt x="424483" y="155952"/>
                    <a:pt x="424483" y="212242"/>
                  </a:cubicBezTo>
                  <a:lnTo>
                    <a:pt x="424483" y="221551"/>
                  </a:lnTo>
                  <a:cubicBezTo>
                    <a:pt x="424483" y="277841"/>
                    <a:pt x="402122" y="331825"/>
                    <a:pt x="362319" y="371628"/>
                  </a:cubicBezTo>
                  <a:cubicBezTo>
                    <a:pt x="322516" y="411431"/>
                    <a:pt x="268532" y="433792"/>
                    <a:pt x="212242" y="433792"/>
                  </a:cubicBezTo>
                  <a:lnTo>
                    <a:pt x="212242" y="433792"/>
                  </a:lnTo>
                  <a:cubicBezTo>
                    <a:pt x="155952" y="433792"/>
                    <a:pt x="101967" y="411431"/>
                    <a:pt x="62164" y="371628"/>
                  </a:cubicBezTo>
                  <a:cubicBezTo>
                    <a:pt x="22361" y="331825"/>
                    <a:pt x="0" y="277841"/>
                    <a:pt x="0" y="221551"/>
                  </a:cubicBezTo>
                  <a:lnTo>
                    <a:pt x="0" y="212242"/>
                  </a:lnTo>
                  <a:cubicBezTo>
                    <a:pt x="0" y="155952"/>
                    <a:pt x="22361" y="101967"/>
                    <a:pt x="62164" y="62164"/>
                  </a:cubicBezTo>
                  <a:cubicBezTo>
                    <a:pt x="101967" y="22361"/>
                    <a:pt x="155952" y="0"/>
                    <a:pt x="212242" y="0"/>
                  </a:cubicBezTo>
                  <a:close/>
                </a:path>
              </a:pathLst>
            </a:custGeom>
            <a:solidFill>
              <a:srgbClr val="D9D9D9"/>
            </a:solidFill>
          </p:spPr>
        </p:sp>
        <p:sp>
          <p:nvSpPr>
            <p:cNvPr name="TextBox 101" id="101"/>
            <p:cNvSpPr txBox="true"/>
            <p:nvPr/>
          </p:nvSpPr>
          <p:spPr>
            <a:xfrm>
              <a:off x="0" y="-38100"/>
              <a:ext cx="424483" cy="47189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Didn’t not commute for “fun activities” due to drive time</a:t>
              </a:r>
            </a:p>
            <a:p>
              <a:pPr algn="ctr">
                <a:lnSpc>
                  <a:spcPts val="1960"/>
                </a:lnSpc>
              </a:pPr>
            </a:p>
          </p:txBody>
        </p:sp>
      </p:grpSp>
      <p:grpSp>
        <p:nvGrpSpPr>
          <p:cNvPr name="Group 102" id="102"/>
          <p:cNvGrpSpPr/>
          <p:nvPr/>
        </p:nvGrpSpPr>
        <p:grpSpPr>
          <a:xfrm rot="0">
            <a:off x="12060723" y="8796938"/>
            <a:ext cx="1743868" cy="1606550"/>
            <a:chOff x="0" y="0"/>
            <a:chExt cx="459290" cy="423124"/>
          </a:xfrm>
        </p:grpSpPr>
        <p:sp>
          <p:nvSpPr>
            <p:cNvPr name="Freeform 103" id="103"/>
            <p:cNvSpPr/>
            <p:nvPr/>
          </p:nvSpPr>
          <p:spPr>
            <a:xfrm flipH="false" flipV="false" rot="0">
              <a:off x="0" y="0"/>
              <a:ext cx="459290" cy="423124"/>
            </a:xfrm>
            <a:custGeom>
              <a:avLst/>
              <a:gdLst/>
              <a:ahLst/>
              <a:cxnLst/>
              <a:rect r="r" b="b" t="t" l="l"/>
              <a:pathLst>
                <a:path h="423124" w="459290">
                  <a:moveTo>
                    <a:pt x="211562" y="0"/>
                  </a:moveTo>
                  <a:lnTo>
                    <a:pt x="247728" y="0"/>
                  </a:lnTo>
                  <a:cubicBezTo>
                    <a:pt x="303838" y="0"/>
                    <a:pt x="357650" y="22290"/>
                    <a:pt x="397325" y="61965"/>
                  </a:cubicBezTo>
                  <a:cubicBezTo>
                    <a:pt x="437001" y="101641"/>
                    <a:pt x="459290" y="155452"/>
                    <a:pt x="459290" y="211562"/>
                  </a:cubicBezTo>
                  <a:lnTo>
                    <a:pt x="459290" y="211562"/>
                  </a:lnTo>
                  <a:cubicBezTo>
                    <a:pt x="459290" y="328405"/>
                    <a:pt x="364571" y="423124"/>
                    <a:pt x="247728" y="423124"/>
                  </a:cubicBezTo>
                  <a:lnTo>
                    <a:pt x="211562" y="423124"/>
                  </a:lnTo>
                  <a:cubicBezTo>
                    <a:pt x="94720" y="423124"/>
                    <a:pt x="0" y="328405"/>
                    <a:pt x="0" y="211562"/>
                  </a:cubicBezTo>
                  <a:lnTo>
                    <a:pt x="0" y="211562"/>
                  </a:lnTo>
                  <a:cubicBezTo>
                    <a:pt x="0" y="94720"/>
                    <a:pt x="94720" y="0"/>
                    <a:pt x="211562" y="0"/>
                  </a:cubicBezTo>
                  <a:close/>
                </a:path>
              </a:pathLst>
            </a:custGeom>
            <a:solidFill>
              <a:srgbClr val="D9D9D9"/>
            </a:solidFill>
          </p:spPr>
        </p:sp>
        <p:sp>
          <p:nvSpPr>
            <p:cNvPr name="TextBox 104" id="104"/>
            <p:cNvSpPr txBox="true"/>
            <p:nvPr/>
          </p:nvSpPr>
          <p:spPr>
            <a:xfrm>
              <a:off x="0" y="-38100"/>
              <a:ext cx="459290" cy="461224"/>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Felt guilty if he were not to make money, due to parents' sizable investment in education</a:t>
              </a:r>
            </a:p>
            <a:p>
              <a:pPr algn="ctr">
                <a:lnSpc>
                  <a:spcPts val="1960"/>
                </a:lnSpc>
              </a:pPr>
            </a:p>
          </p:txBody>
        </p:sp>
      </p:grpSp>
      <p:grpSp>
        <p:nvGrpSpPr>
          <p:cNvPr name="Group 105" id="105"/>
          <p:cNvGrpSpPr/>
          <p:nvPr/>
        </p:nvGrpSpPr>
        <p:grpSpPr>
          <a:xfrm rot="0">
            <a:off x="14068688" y="8875609"/>
            <a:ext cx="1947605" cy="1358900"/>
            <a:chOff x="0" y="0"/>
            <a:chExt cx="512950" cy="357900"/>
          </a:xfrm>
        </p:grpSpPr>
        <p:sp>
          <p:nvSpPr>
            <p:cNvPr name="Freeform 106" id="106"/>
            <p:cNvSpPr/>
            <p:nvPr/>
          </p:nvSpPr>
          <p:spPr>
            <a:xfrm flipH="false" flipV="false" rot="0">
              <a:off x="0" y="0"/>
              <a:ext cx="512950" cy="357900"/>
            </a:xfrm>
            <a:custGeom>
              <a:avLst/>
              <a:gdLst/>
              <a:ahLst/>
              <a:cxnLst/>
              <a:rect r="r" b="b" t="t" l="l"/>
              <a:pathLst>
                <a:path h="357900" w="512950">
                  <a:moveTo>
                    <a:pt x="178950" y="0"/>
                  </a:moveTo>
                  <a:lnTo>
                    <a:pt x="334000" y="0"/>
                  </a:lnTo>
                  <a:cubicBezTo>
                    <a:pt x="381460" y="0"/>
                    <a:pt x="426977" y="18854"/>
                    <a:pt x="460536" y="52413"/>
                  </a:cubicBezTo>
                  <a:cubicBezTo>
                    <a:pt x="494096" y="85973"/>
                    <a:pt x="512950" y="131489"/>
                    <a:pt x="512950" y="178950"/>
                  </a:cubicBezTo>
                  <a:lnTo>
                    <a:pt x="512950" y="178950"/>
                  </a:lnTo>
                  <a:cubicBezTo>
                    <a:pt x="512950" y="277781"/>
                    <a:pt x="432831" y="357900"/>
                    <a:pt x="334000" y="357900"/>
                  </a:cubicBezTo>
                  <a:lnTo>
                    <a:pt x="178950" y="357900"/>
                  </a:lnTo>
                  <a:cubicBezTo>
                    <a:pt x="80119" y="357900"/>
                    <a:pt x="0" y="277781"/>
                    <a:pt x="0" y="178950"/>
                  </a:cubicBezTo>
                  <a:lnTo>
                    <a:pt x="0" y="178950"/>
                  </a:lnTo>
                  <a:cubicBezTo>
                    <a:pt x="0" y="80119"/>
                    <a:pt x="80119" y="0"/>
                    <a:pt x="178950" y="0"/>
                  </a:cubicBezTo>
                  <a:close/>
                </a:path>
              </a:pathLst>
            </a:custGeom>
            <a:solidFill>
              <a:srgbClr val="D9D9D9"/>
            </a:solidFill>
          </p:spPr>
        </p:sp>
        <p:sp>
          <p:nvSpPr>
            <p:cNvPr name="TextBox 107" id="107"/>
            <p:cNvSpPr txBox="true"/>
            <p:nvPr/>
          </p:nvSpPr>
          <p:spPr>
            <a:xfrm>
              <a:off x="0" y="-38100"/>
              <a:ext cx="512950" cy="396000"/>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Competitiveness to outachieve his classmates regardless of class difference</a:t>
              </a:r>
            </a:p>
            <a:p>
              <a:pPr algn="ctr">
                <a:lnSpc>
                  <a:spcPts val="1960"/>
                </a:lnSpc>
              </a:pPr>
            </a:p>
          </p:txBody>
        </p:sp>
      </p:grpSp>
      <p:grpSp>
        <p:nvGrpSpPr>
          <p:cNvPr name="Group 108" id="108"/>
          <p:cNvGrpSpPr/>
          <p:nvPr/>
        </p:nvGrpSpPr>
        <p:grpSpPr>
          <a:xfrm rot="0">
            <a:off x="6530369" y="8052081"/>
            <a:ext cx="1611710" cy="1647055"/>
            <a:chOff x="0" y="0"/>
            <a:chExt cx="424483" cy="433792"/>
          </a:xfrm>
        </p:grpSpPr>
        <p:sp>
          <p:nvSpPr>
            <p:cNvPr name="Freeform 109" id="109"/>
            <p:cNvSpPr/>
            <p:nvPr/>
          </p:nvSpPr>
          <p:spPr>
            <a:xfrm flipH="false" flipV="false" rot="0">
              <a:off x="0" y="0"/>
              <a:ext cx="424483" cy="433792"/>
            </a:xfrm>
            <a:custGeom>
              <a:avLst/>
              <a:gdLst/>
              <a:ahLst/>
              <a:cxnLst/>
              <a:rect r="r" b="b" t="t" l="l"/>
              <a:pathLst>
                <a:path h="433792" w="424483">
                  <a:moveTo>
                    <a:pt x="212242" y="0"/>
                  </a:moveTo>
                  <a:lnTo>
                    <a:pt x="212242" y="0"/>
                  </a:lnTo>
                  <a:cubicBezTo>
                    <a:pt x="268532" y="0"/>
                    <a:pt x="322516" y="22361"/>
                    <a:pt x="362319" y="62164"/>
                  </a:cubicBezTo>
                  <a:cubicBezTo>
                    <a:pt x="402122" y="101967"/>
                    <a:pt x="424483" y="155952"/>
                    <a:pt x="424483" y="212242"/>
                  </a:cubicBezTo>
                  <a:lnTo>
                    <a:pt x="424483" y="221551"/>
                  </a:lnTo>
                  <a:cubicBezTo>
                    <a:pt x="424483" y="277841"/>
                    <a:pt x="402122" y="331825"/>
                    <a:pt x="362319" y="371628"/>
                  </a:cubicBezTo>
                  <a:cubicBezTo>
                    <a:pt x="322516" y="411431"/>
                    <a:pt x="268532" y="433792"/>
                    <a:pt x="212242" y="433792"/>
                  </a:cubicBezTo>
                  <a:lnTo>
                    <a:pt x="212242" y="433792"/>
                  </a:lnTo>
                  <a:cubicBezTo>
                    <a:pt x="155952" y="433792"/>
                    <a:pt x="101967" y="411431"/>
                    <a:pt x="62164" y="371628"/>
                  </a:cubicBezTo>
                  <a:cubicBezTo>
                    <a:pt x="22361" y="331825"/>
                    <a:pt x="0" y="277841"/>
                    <a:pt x="0" y="221551"/>
                  </a:cubicBezTo>
                  <a:lnTo>
                    <a:pt x="0" y="212242"/>
                  </a:lnTo>
                  <a:cubicBezTo>
                    <a:pt x="0" y="155952"/>
                    <a:pt x="22361" y="101967"/>
                    <a:pt x="62164" y="62164"/>
                  </a:cubicBezTo>
                  <a:cubicBezTo>
                    <a:pt x="101967" y="22361"/>
                    <a:pt x="155952" y="0"/>
                    <a:pt x="212242" y="0"/>
                  </a:cubicBezTo>
                  <a:close/>
                </a:path>
              </a:pathLst>
            </a:custGeom>
            <a:solidFill>
              <a:srgbClr val="D9D9D9"/>
            </a:solidFill>
          </p:spPr>
        </p:sp>
        <p:sp>
          <p:nvSpPr>
            <p:cNvPr name="TextBox 110" id="110"/>
            <p:cNvSpPr txBox="true"/>
            <p:nvPr/>
          </p:nvSpPr>
          <p:spPr>
            <a:xfrm>
              <a:off x="0" y="-38100"/>
              <a:ext cx="424483" cy="47189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Missed a lot of high school experiences</a:t>
              </a:r>
            </a:p>
            <a:p>
              <a:pPr algn="ctr">
                <a:lnSpc>
                  <a:spcPts val="1960"/>
                </a:lnSpc>
              </a:pPr>
            </a:p>
          </p:txBody>
        </p:sp>
      </p:grpSp>
      <p:grpSp>
        <p:nvGrpSpPr>
          <p:cNvPr name="Group 111" id="111"/>
          <p:cNvGrpSpPr/>
          <p:nvPr/>
        </p:nvGrpSpPr>
        <p:grpSpPr>
          <a:xfrm rot="0">
            <a:off x="2462084" y="8111914"/>
            <a:ext cx="1611710" cy="1402963"/>
            <a:chOff x="0" y="0"/>
            <a:chExt cx="424483" cy="369505"/>
          </a:xfrm>
        </p:grpSpPr>
        <p:sp>
          <p:nvSpPr>
            <p:cNvPr name="Freeform 112" id="112"/>
            <p:cNvSpPr/>
            <p:nvPr/>
          </p:nvSpPr>
          <p:spPr>
            <a:xfrm flipH="false" flipV="false" rot="0">
              <a:off x="0" y="0"/>
              <a:ext cx="424483" cy="369505"/>
            </a:xfrm>
            <a:custGeom>
              <a:avLst/>
              <a:gdLst/>
              <a:ahLst/>
              <a:cxnLst/>
              <a:rect r="r" b="b" t="t" l="l"/>
              <a:pathLst>
                <a:path h="369505" w="424483">
                  <a:moveTo>
                    <a:pt x="184752" y="0"/>
                  </a:moveTo>
                  <a:lnTo>
                    <a:pt x="239731" y="0"/>
                  </a:lnTo>
                  <a:cubicBezTo>
                    <a:pt x="288730" y="0"/>
                    <a:pt x="335723" y="19465"/>
                    <a:pt x="370371" y="54113"/>
                  </a:cubicBezTo>
                  <a:cubicBezTo>
                    <a:pt x="405018" y="88760"/>
                    <a:pt x="424483" y="135753"/>
                    <a:pt x="424483" y="184752"/>
                  </a:cubicBezTo>
                  <a:lnTo>
                    <a:pt x="424483" y="184752"/>
                  </a:lnTo>
                  <a:cubicBezTo>
                    <a:pt x="424483" y="233752"/>
                    <a:pt x="405018" y="280744"/>
                    <a:pt x="370371" y="315392"/>
                  </a:cubicBezTo>
                  <a:cubicBezTo>
                    <a:pt x="335723" y="350040"/>
                    <a:pt x="288730" y="369505"/>
                    <a:pt x="239731" y="369505"/>
                  </a:cubicBezTo>
                  <a:lnTo>
                    <a:pt x="184752" y="369505"/>
                  </a:lnTo>
                  <a:cubicBezTo>
                    <a:pt x="135753" y="369505"/>
                    <a:pt x="88760" y="350040"/>
                    <a:pt x="54113" y="315392"/>
                  </a:cubicBezTo>
                  <a:cubicBezTo>
                    <a:pt x="19465" y="280744"/>
                    <a:pt x="0" y="233752"/>
                    <a:pt x="0" y="184752"/>
                  </a:cubicBezTo>
                  <a:lnTo>
                    <a:pt x="0" y="184752"/>
                  </a:lnTo>
                  <a:cubicBezTo>
                    <a:pt x="0" y="135753"/>
                    <a:pt x="19465" y="88760"/>
                    <a:pt x="54113" y="54113"/>
                  </a:cubicBezTo>
                  <a:cubicBezTo>
                    <a:pt x="88760" y="19465"/>
                    <a:pt x="135753" y="0"/>
                    <a:pt x="184752" y="0"/>
                  </a:cubicBezTo>
                  <a:close/>
                </a:path>
              </a:pathLst>
            </a:custGeom>
            <a:solidFill>
              <a:srgbClr val="D9D9D9"/>
            </a:solidFill>
          </p:spPr>
        </p:sp>
        <p:sp>
          <p:nvSpPr>
            <p:cNvPr name="TextBox 113" id="113"/>
            <p:cNvSpPr txBox="true"/>
            <p:nvPr/>
          </p:nvSpPr>
          <p:spPr>
            <a:xfrm>
              <a:off x="0" y="-38100"/>
              <a:ext cx="424483" cy="40760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Didn’t spend much time at home due to commute</a:t>
              </a:r>
            </a:p>
          </p:txBody>
        </p:sp>
      </p:grpSp>
      <p:grpSp>
        <p:nvGrpSpPr>
          <p:cNvPr name="Group 114" id="114"/>
          <p:cNvGrpSpPr/>
          <p:nvPr/>
        </p:nvGrpSpPr>
        <p:grpSpPr>
          <a:xfrm rot="0">
            <a:off x="558160" y="8826270"/>
            <a:ext cx="1611710" cy="1358818"/>
            <a:chOff x="0" y="0"/>
            <a:chExt cx="424483" cy="357878"/>
          </a:xfrm>
        </p:grpSpPr>
        <p:sp>
          <p:nvSpPr>
            <p:cNvPr name="Freeform 115" id="115"/>
            <p:cNvSpPr/>
            <p:nvPr/>
          </p:nvSpPr>
          <p:spPr>
            <a:xfrm flipH="false" flipV="false" rot="0">
              <a:off x="0" y="0"/>
              <a:ext cx="424483" cy="357878"/>
            </a:xfrm>
            <a:custGeom>
              <a:avLst/>
              <a:gdLst/>
              <a:ahLst/>
              <a:cxnLst/>
              <a:rect r="r" b="b" t="t" l="l"/>
              <a:pathLst>
                <a:path h="357878" w="424483">
                  <a:moveTo>
                    <a:pt x="178939" y="0"/>
                  </a:moveTo>
                  <a:lnTo>
                    <a:pt x="245544" y="0"/>
                  </a:lnTo>
                  <a:cubicBezTo>
                    <a:pt x="293002" y="0"/>
                    <a:pt x="338516" y="18852"/>
                    <a:pt x="372073" y="52410"/>
                  </a:cubicBezTo>
                  <a:cubicBezTo>
                    <a:pt x="405631" y="85968"/>
                    <a:pt x="424483" y="131481"/>
                    <a:pt x="424483" y="178939"/>
                  </a:cubicBezTo>
                  <a:lnTo>
                    <a:pt x="424483" y="178939"/>
                  </a:lnTo>
                  <a:cubicBezTo>
                    <a:pt x="424483" y="277764"/>
                    <a:pt x="344370" y="357878"/>
                    <a:pt x="245544" y="357878"/>
                  </a:cubicBezTo>
                  <a:lnTo>
                    <a:pt x="178939" y="357878"/>
                  </a:lnTo>
                  <a:cubicBezTo>
                    <a:pt x="80114" y="357878"/>
                    <a:pt x="0" y="277764"/>
                    <a:pt x="0" y="178939"/>
                  </a:cubicBezTo>
                  <a:lnTo>
                    <a:pt x="0" y="178939"/>
                  </a:lnTo>
                  <a:cubicBezTo>
                    <a:pt x="0" y="80114"/>
                    <a:pt x="80114" y="0"/>
                    <a:pt x="178939" y="0"/>
                  </a:cubicBezTo>
                  <a:close/>
                </a:path>
              </a:pathLst>
            </a:custGeom>
            <a:solidFill>
              <a:srgbClr val="D9D9D9"/>
            </a:solidFill>
          </p:spPr>
        </p:sp>
        <p:sp>
          <p:nvSpPr>
            <p:cNvPr name="TextBox 116" id="116"/>
            <p:cNvSpPr txBox="true"/>
            <p:nvPr/>
          </p:nvSpPr>
          <p:spPr>
            <a:xfrm>
              <a:off x="0" y="-38100"/>
              <a:ext cx="424483" cy="395978"/>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Took as many AP classes as allowed</a:t>
              </a:r>
            </a:p>
            <a:p>
              <a:pPr algn="ctr">
                <a:lnSpc>
                  <a:spcPts val="1960"/>
                </a:lnSpc>
              </a:pPr>
            </a:p>
          </p:txBody>
        </p:sp>
      </p:grpSp>
      <p:grpSp>
        <p:nvGrpSpPr>
          <p:cNvPr name="Group 117" id="117"/>
          <p:cNvGrpSpPr/>
          <p:nvPr/>
        </p:nvGrpSpPr>
        <p:grpSpPr>
          <a:xfrm rot="0">
            <a:off x="9675095" y="7455772"/>
            <a:ext cx="1562893" cy="1370497"/>
            <a:chOff x="0" y="0"/>
            <a:chExt cx="411626" cy="360954"/>
          </a:xfrm>
        </p:grpSpPr>
        <p:sp>
          <p:nvSpPr>
            <p:cNvPr name="Freeform 118" id="118"/>
            <p:cNvSpPr/>
            <p:nvPr/>
          </p:nvSpPr>
          <p:spPr>
            <a:xfrm flipH="false" flipV="false" rot="0">
              <a:off x="0" y="0"/>
              <a:ext cx="411626" cy="360954"/>
            </a:xfrm>
            <a:custGeom>
              <a:avLst/>
              <a:gdLst/>
              <a:ahLst/>
              <a:cxnLst/>
              <a:rect r="r" b="b" t="t" l="l"/>
              <a:pathLst>
                <a:path h="360954" w="411626">
                  <a:moveTo>
                    <a:pt x="180477" y="0"/>
                  </a:moveTo>
                  <a:lnTo>
                    <a:pt x="231149" y="0"/>
                  </a:lnTo>
                  <a:cubicBezTo>
                    <a:pt x="330824" y="0"/>
                    <a:pt x="411626" y="80802"/>
                    <a:pt x="411626" y="180477"/>
                  </a:cubicBezTo>
                  <a:lnTo>
                    <a:pt x="411626" y="180477"/>
                  </a:lnTo>
                  <a:cubicBezTo>
                    <a:pt x="411626" y="280152"/>
                    <a:pt x="330824" y="360954"/>
                    <a:pt x="231149" y="360954"/>
                  </a:cubicBezTo>
                  <a:lnTo>
                    <a:pt x="180477" y="360954"/>
                  </a:lnTo>
                  <a:cubicBezTo>
                    <a:pt x="80802" y="360954"/>
                    <a:pt x="0" y="280152"/>
                    <a:pt x="0" y="180477"/>
                  </a:cubicBezTo>
                  <a:lnTo>
                    <a:pt x="0" y="180477"/>
                  </a:lnTo>
                  <a:cubicBezTo>
                    <a:pt x="0" y="80802"/>
                    <a:pt x="80802" y="0"/>
                    <a:pt x="180477" y="0"/>
                  </a:cubicBezTo>
                  <a:close/>
                </a:path>
              </a:pathLst>
            </a:custGeom>
            <a:solidFill>
              <a:srgbClr val="D9D9D9"/>
            </a:solidFill>
          </p:spPr>
        </p:sp>
        <p:sp>
          <p:nvSpPr>
            <p:cNvPr name="TextBox 119" id="119"/>
            <p:cNvSpPr txBox="true"/>
            <p:nvPr/>
          </p:nvSpPr>
          <p:spPr>
            <a:xfrm>
              <a:off x="0" y="-38100"/>
              <a:ext cx="411626" cy="399054"/>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Pressure to excel in academics for financial purposes.  </a:t>
              </a:r>
            </a:p>
            <a:p>
              <a:pPr algn="ctr">
                <a:lnSpc>
                  <a:spcPts val="1960"/>
                </a:lnSpc>
              </a:pPr>
            </a:p>
          </p:txBody>
        </p:sp>
      </p:grpSp>
      <p:grpSp>
        <p:nvGrpSpPr>
          <p:cNvPr name="Group 120" id="120"/>
          <p:cNvGrpSpPr/>
          <p:nvPr/>
        </p:nvGrpSpPr>
        <p:grpSpPr>
          <a:xfrm rot="0">
            <a:off x="16257863" y="3120343"/>
            <a:ext cx="1743868" cy="1337684"/>
            <a:chOff x="0" y="0"/>
            <a:chExt cx="459290" cy="352312"/>
          </a:xfrm>
        </p:grpSpPr>
        <p:sp>
          <p:nvSpPr>
            <p:cNvPr name="Freeform 121" id="121"/>
            <p:cNvSpPr/>
            <p:nvPr/>
          </p:nvSpPr>
          <p:spPr>
            <a:xfrm flipH="false" flipV="false" rot="0">
              <a:off x="0" y="0"/>
              <a:ext cx="459290" cy="352312"/>
            </a:xfrm>
            <a:custGeom>
              <a:avLst/>
              <a:gdLst/>
              <a:ahLst/>
              <a:cxnLst/>
              <a:rect r="r" b="b" t="t" l="l"/>
              <a:pathLst>
                <a:path h="352312" w="459290">
                  <a:moveTo>
                    <a:pt x="176156" y="0"/>
                  </a:moveTo>
                  <a:lnTo>
                    <a:pt x="283135" y="0"/>
                  </a:lnTo>
                  <a:cubicBezTo>
                    <a:pt x="380423" y="0"/>
                    <a:pt x="459290" y="78868"/>
                    <a:pt x="459290" y="176156"/>
                  </a:cubicBezTo>
                  <a:lnTo>
                    <a:pt x="459290" y="176156"/>
                  </a:lnTo>
                  <a:cubicBezTo>
                    <a:pt x="459290" y="273444"/>
                    <a:pt x="380423" y="352312"/>
                    <a:pt x="283135" y="352312"/>
                  </a:cubicBezTo>
                  <a:lnTo>
                    <a:pt x="176156" y="352312"/>
                  </a:lnTo>
                  <a:cubicBezTo>
                    <a:pt x="78868" y="352312"/>
                    <a:pt x="0" y="273444"/>
                    <a:pt x="0" y="176156"/>
                  </a:cubicBezTo>
                  <a:lnTo>
                    <a:pt x="0" y="176156"/>
                  </a:lnTo>
                  <a:cubicBezTo>
                    <a:pt x="0" y="78868"/>
                    <a:pt x="78868" y="0"/>
                    <a:pt x="176156" y="0"/>
                  </a:cubicBezTo>
                  <a:close/>
                </a:path>
              </a:pathLst>
            </a:custGeom>
            <a:solidFill>
              <a:srgbClr val="D9D9D9"/>
            </a:solidFill>
          </p:spPr>
        </p:sp>
        <p:sp>
          <p:nvSpPr>
            <p:cNvPr name="TextBox 122" id="122"/>
            <p:cNvSpPr txBox="true"/>
            <p:nvPr/>
          </p:nvSpPr>
          <p:spPr>
            <a:xfrm>
              <a:off x="0" y="-38100"/>
              <a:ext cx="459290" cy="39041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a:ea typeface="Childos Arabic"/>
                  <a:cs typeface="Childos Arabic"/>
                  <a:sym typeface="Childos Arabic"/>
                </a:rPr>
                <a:t>Think that School’s function is employment</a:t>
              </a:r>
            </a:p>
            <a:p>
              <a:pPr algn="ctr">
                <a:lnSpc>
                  <a:spcPts val="1960"/>
                </a:lnSpc>
              </a:pPr>
            </a:p>
          </p:txBody>
        </p:sp>
      </p:grpSp>
      <p:grpSp>
        <p:nvGrpSpPr>
          <p:cNvPr name="Group 123" id="123"/>
          <p:cNvGrpSpPr/>
          <p:nvPr/>
        </p:nvGrpSpPr>
        <p:grpSpPr>
          <a:xfrm rot="0">
            <a:off x="11774948" y="3542604"/>
            <a:ext cx="1753947" cy="1183579"/>
            <a:chOff x="0" y="0"/>
            <a:chExt cx="461945" cy="311725"/>
          </a:xfrm>
        </p:grpSpPr>
        <p:sp>
          <p:nvSpPr>
            <p:cNvPr name="Freeform 124" id="124"/>
            <p:cNvSpPr/>
            <p:nvPr/>
          </p:nvSpPr>
          <p:spPr>
            <a:xfrm flipH="false" flipV="false" rot="0">
              <a:off x="0" y="0"/>
              <a:ext cx="461945" cy="311725"/>
            </a:xfrm>
            <a:custGeom>
              <a:avLst/>
              <a:gdLst/>
              <a:ahLst/>
              <a:cxnLst/>
              <a:rect r="r" b="b" t="t" l="l"/>
              <a:pathLst>
                <a:path h="311725" w="461945">
                  <a:moveTo>
                    <a:pt x="155862" y="0"/>
                  </a:moveTo>
                  <a:lnTo>
                    <a:pt x="306083" y="0"/>
                  </a:lnTo>
                  <a:cubicBezTo>
                    <a:pt x="347420" y="0"/>
                    <a:pt x="387064" y="16421"/>
                    <a:pt x="416294" y="45651"/>
                  </a:cubicBezTo>
                  <a:cubicBezTo>
                    <a:pt x="445524" y="74881"/>
                    <a:pt x="461945" y="114525"/>
                    <a:pt x="461945" y="155862"/>
                  </a:cubicBezTo>
                  <a:lnTo>
                    <a:pt x="461945" y="155862"/>
                  </a:lnTo>
                  <a:cubicBezTo>
                    <a:pt x="461945" y="197199"/>
                    <a:pt x="445524" y="236844"/>
                    <a:pt x="416294" y="266074"/>
                  </a:cubicBezTo>
                  <a:cubicBezTo>
                    <a:pt x="387064" y="295303"/>
                    <a:pt x="347420" y="311725"/>
                    <a:pt x="306083" y="311725"/>
                  </a:cubicBezTo>
                  <a:lnTo>
                    <a:pt x="155862" y="311725"/>
                  </a:lnTo>
                  <a:cubicBezTo>
                    <a:pt x="114525" y="311725"/>
                    <a:pt x="74881" y="295303"/>
                    <a:pt x="45651" y="266074"/>
                  </a:cubicBezTo>
                  <a:cubicBezTo>
                    <a:pt x="16421" y="236844"/>
                    <a:pt x="0" y="197199"/>
                    <a:pt x="0" y="155862"/>
                  </a:cubicBezTo>
                  <a:lnTo>
                    <a:pt x="0" y="155862"/>
                  </a:lnTo>
                  <a:cubicBezTo>
                    <a:pt x="0" y="114525"/>
                    <a:pt x="16421" y="74881"/>
                    <a:pt x="45651" y="45651"/>
                  </a:cubicBezTo>
                  <a:cubicBezTo>
                    <a:pt x="74881" y="16421"/>
                    <a:pt x="114525" y="0"/>
                    <a:pt x="155862" y="0"/>
                  </a:cubicBezTo>
                  <a:close/>
                </a:path>
              </a:pathLst>
            </a:custGeom>
            <a:solidFill>
              <a:srgbClr val="D9D9D9"/>
            </a:solidFill>
          </p:spPr>
        </p:sp>
        <p:sp>
          <p:nvSpPr>
            <p:cNvPr name="TextBox 125" id="125"/>
            <p:cNvSpPr txBox="true"/>
            <p:nvPr/>
          </p:nvSpPr>
          <p:spPr>
            <a:xfrm>
              <a:off x="0" y="-38100"/>
              <a:ext cx="461945" cy="349825"/>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Colleges could not fairly judge him if he was in public school</a:t>
              </a:r>
            </a:p>
            <a:p>
              <a:pPr algn="ctr">
                <a:lnSpc>
                  <a:spcPts val="1960"/>
                </a:lnSpc>
              </a:pPr>
            </a:p>
          </p:txBody>
        </p:sp>
      </p:grpSp>
      <p:grpSp>
        <p:nvGrpSpPr>
          <p:cNvPr name="Group 126" id="126"/>
          <p:cNvGrpSpPr/>
          <p:nvPr/>
        </p:nvGrpSpPr>
        <p:grpSpPr>
          <a:xfrm rot="0">
            <a:off x="14013173" y="3358447"/>
            <a:ext cx="1767914" cy="1516975"/>
            <a:chOff x="0" y="0"/>
            <a:chExt cx="465623" cy="399532"/>
          </a:xfrm>
        </p:grpSpPr>
        <p:sp>
          <p:nvSpPr>
            <p:cNvPr name="Freeform 127" id="127"/>
            <p:cNvSpPr/>
            <p:nvPr/>
          </p:nvSpPr>
          <p:spPr>
            <a:xfrm flipH="false" flipV="false" rot="0">
              <a:off x="0" y="0"/>
              <a:ext cx="465623" cy="399532"/>
            </a:xfrm>
            <a:custGeom>
              <a:avLst/>
              <a:gdLst/>
              <a:ahLst/>
              <a:cxnLst/>
              <a:rect r="r" b="b" t="t" l="l"/>
              <a:pathLst>
                <a:path h="399532" w="465623">
                  <a:moveTo>
                    <a:pt x="199766" y="0"/>
                  </a:moveTo>
                  <a:lnTo>
                    <a:pt x="265857" y="0"/>
                  </a:lnTo>
                  <a:cubicBezTo>
                    <a:pt x="376185" y="0"/>
                    <a:pt x="465623" y="89438"/>
                    <a:pt x="465623" y="199766"/>
                  </a:cubicBezTo>
                  <a:lnTo>
                    <a:pt x="465623" y="199766"/>
                  </a:lnTo>
                  <a:cubicBezTo>
                    <a:pt x="465623" y="252748"/>
                    <a:pt x="444577" y="303559"/>
                    <a:pt x="407113" y="341022"/>
                  </a:cubicBezTo>
                  <a:cubicBezTo>
                    <a:pt x="369650" y="378486"/>
                    <a:pt x="318838" y="399532"/>
                    <a:pt x="265857" y="399532"/>
                  </a:cubicBezTo>
                  <a:lnTo>
                    <a:pt x="199766" y="399532"/>
                  </a:lnTo>
                  <a:cubicBezTo>
                    <a:pt x="146785" y="399532"/>
                    <a:pt x="95974" y="378486"/>
                    <a:pt x="58510" y="341022"/>
                  </a:cubicBezTo>
                  <a:cubicBezTo>
                    <a:pt x="21047" y="303559"/>
                    <a:pt x="0" y="252748"/>
                    <a:pt x="0" y="199766"/>
                  </a:cubicBezTo>
                  <a:lnTo>
                    <a:pt x="0" y="199766"/>
                  </a:lnTo>
                  <a:cubicBezTo>
                    <a:pt x="0" y="146785"/>
                    <a:pt x="21047" y="95974"/>
                    <a:pt x="58510" y="58510"/>
                  </a:cubicBezTo>
                  <a:cubicBezTo>
                    <a:pt x="95974" y="21047"/>
                    <a:pt x="146785" y="0"/>
                    <a:pt x="199766" y="0"/>
                  </a:cubicBezTo>
                  <a:close/>
                </a:path>
              </a:pathLst>
            </a:custGeom>
            <a:solidFill>
              <a:srgbClr val="D9D9D9"/>
            </a:solidFill>
          </p:spPr>
        </p:sp>
        <p:sp>
          <p:nvSpPr>
            <p:cNvPr name="TextBox 128" id="128"/>
            <p:cNvSpPr txBox="true"/>
            <p:nvPr/>
          </p:nvSpPr>
          <p:spPr>
            <a:xfrm>
              <a:off x="0" y="-38100"/>
              <a:ext cx="465623" cy="43763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 He was unseen in HS due to his academic diligence</a:t>
              </a:r>
            </a:p>
          </p:txBody>
        </p:sp>
      </p:grpSp>
      <p:grpSp>
        <p:nvGrpSpPr>
          <p:cNvPr name="Group 129" id="129"/>
          <p:cNvGrpSpPr/>
          <p:nvPr/>
        </p:nvGrpSpPr>
        <p:grpSpPr>
          <a:xfrm rot="0">
            <a:off x="4511945" y="8744934"/>
            <a:ext cx="1611710" cy="1358818"/>
            <a:chOff x="0" y="0"/>
            <a:chExt cx="424483" cy="357878"/>
          </a:xfrm>
        </p:grpSpPr>
        <p:sp>
          <p:nvSpPr>
            <p:cNvPr name="Freeform 130" id="130"/>
            <p:cNvSpPr/>
            <p:nvPr/>
          </p:nvSpPr>
          <p:spPr>
            <a:xfrm flipH="false" flipV="false" rot="0">
              <a:off x="0" y="0"/>
              <a:ext cx="424483" cy="357878"/>
            </a:xfrm>
            <a:custGeom>
              <a:avLst/>
              <a:gdLst/>
              <a:ahLst/>
              <a:cxnLst/>
              <a:rect r="r" b="b" t="t" l="l"/>
              <a:pathLst>
                <a:path h="357878" w="424483">
                  <a:moveTo>
                    <a:pt x="178939" y="0"/>
                  </a:moveTo>
                  <a:lnTo>
                    <a:pt x="245544" y="0"/>
                  </a:lnTo>
                  <a:cubicBezTo>
                    <a:pt x="293002" y="0"/>
                    <a:pt x="338516" y="18852"/>
                    <a:pt x="372073" y="52410"/>
                  </a:cubicBezTo>
                  <a:cubicBezTo>
                    <a:pt x="405631" y="85968"/>
                    <a:pt x="424483" y="131481"/>
                    <a:pt x="424483" y="178939"/>
                  </a:cubicBezTo>
                  <a:lnTo>
                    <a:pt x="424483" y="178939"/>
                  </a:lnTo>
                  <a:cubicBezTo>
                    <a:pt x="424483" y="277764"/>
                    <a:pt x="344370" y="357878"/>
                    <a:pt x="245544" y="357878"/>
                  </a:cubicBezTo>
                  <a:lnTo>
                    <a:pt x="178939" y="357878"/>
                  </a:lnTo>
                  <a:cubicBezTo>
                    <a:pt x="80114" y="357878"/>
                    <a:pt x="0" y="277764"/>
                    <a:pt x="0" y="178939"/>
                  </a:cubicBezTo>
                  <a:lnTo>
                    <a:pt x="0" y="178939"/>
                  </a:lnTo>
                  <a:cubicBezTo>
                    <a:pt x="0" y="80114"/>
                    <a:pt x="80114" y="0"/>
                    <a:pt x="178939" y="0"/>
                  </a:cubicBezTo>
                  <a:close/>
                </a:path>
              </a:pathLst>
            </a:custGeom>
            <a:solidFill>
              <a:srgbClr val="FCCE5D"/>
            </a:solidFill>
          </p:spPr>
        </p:sp>
        <p:sp>
          <p:nvSpPr>
            <p:cNvPr name="TextBox 131" id="131"/>
            <p:cNvSpPr txBox="true"/>
            <p:nvPr/>
          </p:nvSpPr>
          <p:spPr>
            <a:xfrm>
              <a:off x="0" y="-38100"/>
              <a:ext cx="424483" cy="395978"/>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 Didn’t spend much time outside of “clubs for college” or school</a:t>
              </a:r>
            </a:p>
            <a:p>
              <a:pPr algn="ctr">
                <a:lnSpc>
                  <a:spcPts val="1960"/>
                </a:lnSpc>
              </a:pPr>
            </a:p>
          </p:txBody>
        </p:sp>
      </p:grpSp>
      <p:grpSp>
        <p:nvGrpSpPr>
          <p:cNvPr name="Group 132" id="132"/>
          <p:cNvGrpSpPr/>
          <p:nvPr/>
        </p:nvGrpSpPr>
        <p:grpSpPr>
          <a:xfrm rot="0">
            <a:off x="9675095" y="8896743"/>
            <a:ext cx="1743712" cy="1337684"/>
            <a:chOff x="0" y="0"/>
            <a:chExt cx="459249" cy="352312"/>
          </a:xfrm>
        </p:grpSpPr>
        <p:sp>
          <p:nvSpPr>
            <p:cNvPr name="Freeform 133" id="133"/>
            <p:cNvSpPr/>
            <p:nvPr/>
          </p:nvSpPr>
          <p:spPr>
            <a:xfrm flipH="false" flipV="false" rot="0">
              <a:off x="0" y="0"/>
              <a:ext cx="459249" cy="352312"/>
            </a:xfrm>
            <a:custGeom>
              <a:avLst/>
              <a:gdLst/>
              <a:ahLst/>
              <a:cxnLst/>
              <a:rect r="r" b="b" t="t" l="l"/>
              <a:pathLst>
                <a:path h="352312" w="459249">
                  <a:moveTo>
                    <a:pt x="176156" y="0"/>
                  </a:moveTo>
                  <a:lnTo>
                    <a:pt x="283093" y="0"/>
                  </a:lnTo>
                  <a:cubicBezTo>
                    <a:pt x="380381" y="0"/>
                    <a:pt x="459249" y="78868"/>
                    <a:pt x="459249" y="176156"/>
                  </a:cubicBezTo>
                  <a:lnTo>
                    <a:pt x="459249" y="176156"/>
                  </a:lnTo>
                  <a:cubicBezTo>
                    <a:pt x="459249" y="273444"/>
                    <a:pt x="380381" y="352312"/>
                    <a:pt x="283093" y="352312"/>
                  </a:cubicBezTo>
                  <a:lnTo>
                    <a:pt x="176156" y="352312"/>
                  </a:lnTo>
                  <a:cubicBezTo>
                    <a:pt x="78868" y="352312"/>
                    <a:pt x="0" y="273444"/>
                    <a:pt x="0" y="176156"/>
                  </a:cubicBezTo>
                  <a:lnTo>
                    <a:pt x="0" y="176156"/>
                  </a:lnTo>
                  <a:cubicBezTo>
                    <a:pt x="0" y="78868"/>
                    <a:pt x="78868" y="0"/>
                    <a:pt x="176156" y="0"/>
                  </a:cubicBezTo>
                  <a:close/>
                </a:path>
              </a:pathLst>
            </a:custGeom>
            <a:solidFill>
              <a:srgbClr val="C96E52"/>
            </a:solidFill>
          </p:spPr>
        </p:sp>
        <p:sp>
          <p:nvSpPr>
            <p:cNvPr name="TextBox 134" id="134"/>
            <p:cNvSpPr txBox="true"/>
            <p:nvPr/>
          </p:nvSpPr>
          <p:spPr>
            <a:xfrm>
              <a:off x="0" y="-38100"/>
              <a:ext cx="459249" cy="390412"/>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Jaded due to over-exposure to academic activities</a:t>
              </a:r>
            </a:p>
            <a:p>
              <a:pPr algn="ctr">
                <a:lnSpc>
                  <a:spcPts val="1960"/>
                </a:lnSpc>
              </a:pPr>
            </a:p>
          </p:txBody>
        </p:sp>
      </p:grpSp>
      <p:grpSp>
        <p:nvGrpSpPr>
          <p:cNvPr name="Group 135" id="135"/>
          <p:cNvGrpSpPr/>
          <p:nvPr/>
        </p:nvGrpSpPr>
        <p:grpSpPr>
          <a:xfrm rot="0">
            <a:off x="501566" y="2032020"/>
            <a:ext cx="1611710" cy="1168099"/>
            <a:chOff x="0" y="0"/>
            <a:chExt cx="424483" cy="307647"/>
          </a:xfrm>
        </p:grpSpPr>
        <p:sp>
          <p:nvSpPr>
            <p:cNvPr name="Freeform 136" id="136"/>
            <p:cNvSpPr/>
            <p:nvPr/>
          </p:nvSpPr>
          <p:spPr>
            <a:xfrm flipH="false" flipV="false" rot="0">
              <a:off x="0" y="0"/>
              <a:ext cx="424483" cy="307647"/>
            </a:xfrm>
            <a:custGeom>
              <a:avLst/>
              <a:gdLst/>
              <a:ahLst/>
              <a:cxnLst/>
              <a:rect r="r" b="b" t="t" l="l"/>
              <a:pathLst>
                <a:path h="307647" w="424483">
                  <a:moveTo>
                    <a:pt x="153824" y="0"/>
                  </a:moveTo>
                  <a:lnTo>
                    <a:pt x="270660" y="0"/>
                  </a:lnTo>
                  <a:cubicBezTo>
                    <a:pt x="311456" y="0"/>
                    <a:pt x="350582" y="16206"/>
                    <a:pt x="379429" y="45054"/>
                  </a:cubicBezTo>
                  <a:cubicBezTo>
                    <a:pt x="408277" y="73901"/>
                    <a:pt x="424483" y="113027"/>
                    <a:pt x="424483" y="153824"/>
                  </a:cubicBezTo>
                  <a:lnTo>
                    <a:pt x="424483" y="153824"/>
                  </a:lnTo>
                  <a:cubicBezTo>
                    <a:pt x="424483" y="194620"/>
                    <a:pt x="408277" y="233746"/>
                    <a:pt x="379429" y="262593"/>
                  </a:cubicBezTo>
                  <a:cubicBezTo>
                    <a:pt x="350582" y="291441"/>
                    <a:pt x="311456" y="307647"/>
                    <a:pt x="270660" y="307647"/>
                  </a:cubicBezTo>
                  <a:lnTo>
                    <a:pt x="153824" y="307647"/>
                  </a:lnTo>
                  <a:cubicBezTo>
                    <a:pt x="113027" y="307647"/>
                    <a:pt x="73901" y="291441"/>
                    <a:pt x="45054" y="262593"/>
                  </a:cubicBezTo>
                  <a:cubicBezTo>
                    <a:pt x="16206" y="233746"/>
                    <a:pt x="0" y="194620"/>
                    <a:pt x="0" y="153824"/>
                  </a:cubicBezTo>
                  <a:lnTo>
                    <a:pt x="0" y="153824"/>
                  </a:lnTo>
                  <a:cubicBezTo>
                    <a:pt x="0" y="113027"/>
                    <a:pt x="16206" y="73901"/>
                    <a:pt x="45054" y="45054"/>
                  </a:cubicBezTo>
                  <a:cubicBezTo>
                    <a:pt x="73901" y="16206"/>
                    <a:pt x="113027" y="0"/>
                    <a:pt x="153824" y="0"/>
                  </a:cubicBezTo>
                  <a:close/>
                </a:path>
              </a:pathLst>
            </a:custGeom>
            <a:solidFill>
              <a:srgbClr val="D9D9D9"/>
            </a:solidFill>
          </p:spPr>
        </p:sp>
        <p:sp>
          <p:nvSpPr>
            <p:cNvPr name="TextBox 137" id="137"/>
            <p:cNvSpPr txBox="true"/>
            <p:nvPr/>
          </p:nvSpPr>
          <p:spPr>
            <a:xfrm>
              <a:off x="0" y="-38100"/>
              <a:ext cx="424483" cy="345747"/>
            </a:xfrm>
            <a:prstGeom prst="rect">
              <a:avLst/>
            </a:prstGeom>
          </p:spPr>
          <p:txBody>
            <a:bodyPr anchor="ctr" rtlCol="false" tIns="50800" lIns="50800" bIns="50800" rIns="50800"/>
            <a:lstStyle/>
            <a:p>
              <a:pPr algn="ctr">
                <a:lnSpc>
                  <a:spcPts val="1960"/>
                </a:lnSpc>
              </a:pPr>
              <a:r>
                <a:rPr lang="en-US" sz="1400">
                  <a:solidFill>
                    <a:srgbClr val="000000"/>
                  </a:solidFill>
                  <a:latin typeface="Childos Arabic Light"/>
                  <a:ea typeface="Childos Arabic Light"/>
                  <a:cs typeface="Childos Arabic Light"/>
                  <a:sym typeface="Childos Arabic Light"/>
                </a:rPr>
                <a:t>Stopped most of his EC after college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47811" y="905774"/>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452495" y="-469348"/>
            <a:ext cx="19192990" cy="3554168"/>
            <a:chOff x="0" y="0"/>
            <a:chExt cx="4660506" cy="863035"/>
          </a:xfrm>
        </p:grpSpPr>
        <p:sp>
          <p:nvSpPr>
            <p:cNvPr name="Freeform 9" id="9"/>
            <p:cNvSpPr/>
            <p:nvPr/>
          </p:nvSpPr>
          <p:spPr>
            <a:xfrm flipH="false" flipV="false" rot="0">
              <a:off x="10160" y="16510"/>
              <a:ext cx="4637646" cy="835095"/>
            </a:xfrm>
            <a:custGeom>
              <a:avLst/>
              <a:gdLst/>
              <a:ahLst/>
              <a:cxnLst/>
              <a:rect r="r" b="b" t="t" l="l"/>
              <a:pathLst>
                <a:path h="835095" w="4637646">
                  <a:moveTo>
                    <a:pt x="4637646" y="835095"/>
                  </a:moveTo>
                  <a:lnTo>
                    <a:pt x="0" y="827475"/>
                  </a:lnTo>
                  <a:lnTo>
                    <a:pt x="0" y="302860"/>
                  </a:lnTo>
                  <a:lnTo>
                    <a:pt x="17780" y="19050"/>
                  </a:lnTo>
                  <a:lnTo>
                    <a:pt x="2310582" y="0"/>
                  </a:lnTo>
                  <a:lnTo>
                    <a:pt x="4618596" y="5080"/>
                  </a:lnTo>
                  <a:close/>
                </a:path>
              </a:pathLst>
            </a:custGeom>
            <a:solidFill>
              <a:srgbClr val="FCCE5D"/>
            </a:solidFill>
          </p:spPr>
        </p:sp>
        <p:sp>
          <p:nvSpPr>
            <p:cNvPr name="Freeform 10" id="10"/>
            <p:cNvSpPr/>
            <p:nvPr/>
          </p:nvSpPr>
          <p:spPr>
            <a:xfrm flipH="false" flipV="false" rot="0">
              <a:off x="-3810" y="0"/>
              <a:ext cx="4666856" cy="861765"/>
            </a:xfrm>
            <a:custGeom>
              <a:avLst/>
              <a:gdLst/>
              <a:ahLst/>
              <a:cxnLst/>
              <a:rect r="r" b="b" t="t" l="l"/>
              <a:pathLst>
                <a:path h="861765" w="4666856">
                  <a:moveTo>
                    <a:pt x="4632566" y="21590"/>
                  </a:moveTo>
                  <a:cubicBezTo>
                    <a:pt x="4633836" y="34290"/>
                    <a:pt x="4633836" y="44450"/>
                    <a:pt x="4635106" y="54610"/>
                  </a:cubicBezTo>
                  <a:cubicBezTo>
                    <a:pt x="4637646" y="75725"/>
                    <a:pt x="4638916" y="92204"/>
                    <a:pt x="4641456" y="108094"/>
                  </a:cubicBezTo>
                  <a:cubicBezTo>
                    <a:pt x="4641456" y="131046"/>
                    <a:pt x="4654156" y="583612"/>
                    <a:pt x="4660506" y="606564"/>
                  </a:cubicBezTo>
                  <a:cubicBezTo>
                    <a:pt x="4666856" y="641286"/>
                    <a:pt x="4663046" y="676597"/>
                    <a:pt x="4663046" y="711319"/>
                  </a:cubicBezTo>
                  <a:cubicBezTo>
                    <a:pt x="4663046" y="741922"/>
                    <a:pt x="4664316" y="770170"/>
                    <a:pt x="4665586" y="800805"/>
                  </a:cubicBezTo>
                  <a:cubicBezTo>
                    <a:pt x="4665586" y="822395"/>
                    <a:pt x="4665586" y="836365"/>
                    <a:pt x="4665586" y="860495"/>
                  </a:cubicBezTo>
                  <a:cubicBezTo>
                    <a:pt x="4642726" y="860495"/>
                    <a:pt x="4622406" y="861765"/>
                    <a:pt x="4592510" y="860495"/>
                  </a:cubicBezTo>
                  <a:cubicBezTo>
                    <a:pt x="4357769" y="855415"/>
                    <a:pt x="4119417" y="861765"/>
                    <a:pt x="3884676" y="856685"/>
                  </a:cubicBezTo>
                  <a:cubicBezTo>
                    <a:pt x="3743831" y="852875"/>
                    <a:pt x="3606598" y="855415"/>
                    <a:pt x="3465754" y="852875"/>
                  </a:cubicBezTo>
                  <a:cubicBezTo>
                    <a:pt x="3400748" y="851605"/>
                    <a:pt x="3335743" y="850335"/>
                    <a:pt x="3270738" y="849065"/>
                  </a:cubicBezTo>
                  <a:cubicBezTo>
                    <a:pt x="3231013" y="849065"/>
                    <a:pt x="3194899" y="850335"/>
                    <a:pt x="3155173" y="850335"/>
                  </a:cubicBezTo>
                  <a:cubicBezTo>
                    <a:pt x="3054054" y="849065"/>
                    <a:pt x="2775977" y="850335"/>
                    <a:pt x="2674858" y="849065"/>
                  </a:cubicBezTo>
                  <a:cubicBezTo>
                    <a:pt x="2602630" y="847795"/>
                    <a:pt x="1158071" y="856685"/>
                    <a:pt x="1085843" y="855415"/>
                  </a:cubicBezTo>
                  <a:cubicBezTo>
                    <a:pt x="1067786" y="855415"/>
                    <a:pt x="1046118" y="856685"/>
                    <a:pt x="1028060" y="856685"/>
                  </a:cubicBezTo>
                  <a:cubicBezTo>
                    <a:pt x="984724" y="856685"/>
                    <a:pt x="944998" y="857955"/>
                    <a:pt x="901662" y="857955"/>
                  </a:cubicBezTo>
                  <a:cubicBezTo>
                    <a:pt x="793320" y="857955"/>
                    <a:pt x="688589" y="856685"/>
                    <a:pt x="580247" y="855415"/>
                  </a:cubicBezTo>
                  <a:cubicBezTo>
                    <a:pt x="515242" y="854145"/>
                    <a:pt x="450237" y="852875"/>
                    <a:pt x="388843" y="851605"/>
                  </a:cubicBezTo>
                  <a:cubicBezTo>
                    <a:pt x="273278" y="850335"/>
                    <a:pt x="157714" y="849065"/>
                    <a:pt x="48260" y="849065"/>
                  </a:cubicBezTo>
                  <a:cubicBezTo>
                    <a:pt x="38100" y="849065"/>
                    <a:pt x="29210" y="849065"/>
                    <a:pt x="19050" y="847795"/>
                  </a:cubicBezTo>
                  <a:cubicBezTo>
                    <a:pt x="10160" y="846525"/>
                    <a:pt x="5080" y="840175"/>
                    <a:pt x="7620" y="831285"/>
                  </a:cubicBezTo>
                  <a:cubicBezTo>
                    <a:pt x="16510" y="799596"/>
                    <a:pt x="12700" y="784883"/>
                    <a:pt x="11430" y="769582"/>
                  </a:cubicBezTo>
                  <a:cubicBezTo>
                    <a:pt x="10160" y="738391"/>
                    <a:pt x="6350" y="707788"/>
                    <a:pt x="7620" y="676597"/>
                  </a:cubicBezTo>
                  <a:cubicBezTo>
                    <a:pt x="5080" y="637755"/>
                    <a:pt x="0" y="156940"/>
                    <a:pt x="7620" y="117510"/>
                  </a:cubicBezTo>
                  <a:cubicBezTo>
                    <a:pt x="8890" y="109859"/>
                    <a:pt x="7620" y="101620"/>
                    <a:pt x="8890" y="93969"/>
                  </a:cubicBezTo>
                  <a:cubicBezTo>
                    <a:pt x="10160" y="81610"/>
                    <a:pt x="12700" y="68075"/>
                    <a:pt x="13970" y="44450"/>
                  </a:cubicBezTo>
                  <a:cubicBezTo>
                    <a:pt x="13970" y="41910"/>
                    <a:pt x="15240" y="39370"/>
                    <a:pt x="16510" y="38100"/>
                  </a:cubicBezTo>
                  <a:cubicBezTo>
                    <a:pt x="38100" y="35560"/>
                    <a:pt x="67429" y="30480"/>
                    <a:pt x="125211" y="29210"/>
                  </a:cubicBezTo>
                  <a:cubicBezTo>
                    <a:pt x="222719" y="25400"/>
                    <a:pt x="320227" y="22860"/>
                    <a:pt x="421346" y="20320"/>
                  </a:cubicBezTo>
                  <a:cubicBezTo>
                    <a:pt x="489962" y="17780"/>
                    <a:pt x="558579" y="16510"/>
                    <a:pt x="623584" y="13970"/>
                  </a:cubicBezTo>
                  <a:cubicBezTo>
                    <a:pt x="688589" y="11430"/>
                    <a:pt x="757206" y="8890"/>
                    <a:pt x="822211" y="8890"/>
                  </a:cubicBezTo>
                  <a:cubicBezTo>
                    <a:pt x="894439" y="7620"/>
                    <a:pt x="966667" y="10160"/>
                    <a:pt x="1038895" y="8890"/>
                  </a:cubicBezTo>
                  <a:cubicBezTo>
                    <a:pt x="1129180" y="8890"/>
                    <a:pt x="2765143" y="6350"/>
                    <a:pt x="2855428" y="5080"/>
                  </a:cubicBezTo>
                  <a:cubicBezTo>
                    <a:pt x="2942101" y="3810"/>
                    <a:pt x="3028775" y="2540"/>
                    <a:pt x="3119060" y="2540"/>
                  </a:cubicBezTo>
                  <a:cubicBezTo>
                    <a:pt x="3267127" y="1270"/>
                    <a:pt x="3411583" y="0"/>
                    <a:pt x="3559650" y="0"/>
                  </a:cubicBezTo>
                  <a:cubicBezTo>
                    <a:pt x="3621044" y="0"/>
                    <a:pt x="3686049" y="2540"/>
                    <a:pt x="3747443" y="2540"/>
                  </a:cubicBezTo>
                  <a:cubicBezTo>
                    <a:pt x="3917178" y="3810"/>
                    <a:pt x="4090525" y="5080"/>
                    <a:pt x="4260261" y="7620"/>
                  </a:cubicBezTo>
                  <a:cubicBezTo>
                    <a:pt x="4350546" y="8890"/>
                    <a:pt x="4440831" y="12700"/>
                    <a:pt x="4531116" y="16510"/>
                  </a:cubicBezTo>
                  <a:cubicBezTo>
                    <a:pt x="4552784" y="16510"/>
                    <a:pt x="4574453" y="16510"/>
                    <a:pt x="4592510" y="16510"/>
                  </a:cubicBezTo>
                  <a:cubicBezTo>
                    <a:pt x="4613516" y="17780"/>
                    <a:pt x="4622406" y="20320"/>
                    <a:pt x="4632566" y="21590"/>
                  </a:cubicBezTo>
                  <a:close/>
                  <a:moveTo>
                    <a:pt x="4642726" y="843985"/>
                  </a:moveTo>
                  <a:cubicBezTo>
                    <a:pt x="4643996" y="827475"/>
                    <a:pt x="4645266" y="814775"/>
                    <a:pt x="4645266" y="802075"/>
                  </a:cubicBezTo>
                  <a:cubicBezTo>
                    <a:pt x="4643996" y="767228"/>
                    <a:pt x="4642726" y="736037"/>
                    <a:pt x="4642726" y="702492"/>
                  </a:cubicBezTo>
                  <a:cubicBezTo>
                    <a:pt x="4642726" y="687190"/>
                    <a:pt x="4645266" y="671889"/>
                    <a:pt x="4643996" y="656588"/>
                  </a:cubicBezTo>
                  <a:cubicBezTo>
                    <a:pt x="4643996" y="642463"/>
                    <a:pt x="4642726" y="627750"/>
                    <a:pt x="4641456" y="613626"/>
                  </a:cubicBezTo>
                  <a:cubicBezTo>
                    <a:pt x="4636376" y="591851"/>
                    <a:pt x="4624946" y="141050"/>
                    <a:pt x="4624946" y="119275"/>
                  </a:cubicBezTo>
                  <a:cubicBezTo>
                    <a:pt x="4622406" y="101031"/>
                    <a:pt x="4619866" y="82199"/>
                    <a:pt x="4617326" y="63500"/>
                  </a:cubicBezTo>
                  <a:cubicBezTo>
                    <a:pt x="4616056" y="44450"/>
                    <a:pt x="4614786" y="43180"/>
                    <a:pt x="4581676" y="41910"/>
                  </a:cubicBezTo>
                  <a:cubicBezTo>
                    <a:pt x="4570841" y="41910"/>
                    <a:pt x="4563619" y="41910"/>
                    <a:pt x="4552784" y="40640"/>
                  </a:cubicBezTo>
                  <a:cubicBezTo>
                    <a:pt x="4462500" y="36830"/>
                    <a:pt x="4368603" y="31750"/>
                    <a:pt x="4278318" y="30480"/>
                  </a:cubicBezTo>
                  <a:cubicBezTo>
                    <a:pt x="4058023" y="26670"/>
                    <a:pt x="3834117" y="25400"/>
                    <a:pt x="3613821" y="22860"/>
                  </a:cubicBezTo>
                  <a:cubicBezTo>
                    <a:pt x="3581319" y="22860"/>
                    <a:pt x="3545205" y="22860"/>
                    <a:pt x="3512702" y="22860"/>
                  </a:cubicBezTo>
                  <a:cubicBezTo>
                    <a:pt x="3458531" y="22860"/>
                    <a:pt x="3404360" y="22860"/>
                    <a:pt x="3353800" y="22860"/>
                  </a:cubicBezTo>
                  <a:cubicBezTo>
                    <a:pt x="3238236" y="22860"/>
                    <a:pt x="3122671" y="22860"/>
                    <a:pt x="3010718" y="24130"/>
                  </a:cubicBezTo>
                  <a:cubicBezTo>
                    <a:pt x="2913210" y="25400"/>
                    <a:pt x="1270024" y="29210"/>
                    <a:pt x="1172516" y="29210"/>
                  </a:cubicBezTo>
                  <a:cubicBezTo>
                    <a:pt x="1013615" y="29210"/>
                    <a:pt x="854713" y="26670"/>
                    <a:pt x="695812" y="33020"/>
                  </a:cubicBezTo>
                  <a:cubicBezTo>
                    <a:pt x="612750" y="36830"/>
                    <a:pt x="533299" y="36830"/>
                    <a:pt x="453848" y="38100"/>
                  </a:cubicBezTo>
                  <a:cubicBezTo>
                    <a:pt x="316615" y="41910"/>
                    <a:pt x="179382" y="45720"/>
                    <a:pt x="49530" y="50800"/>
                  </a:cubicBezTo>
                  <a:cubicBezTo>
                    <a:pt x="36830" y="50800"/>
                    <a:pt x="34290" y="53340"/>
                    <a:pt x="33020" y="66309"/>
                  </a:cubicBezTo>
                  <a:cubicBezTo>
                    <a:pt x="31750" y="76902"/>
                    <a:pt x="31750" y="87496"/>
                    <a:pt x="30480" y="98089"/>
                  </a:cubicBezTo>
                  <a:cubicBezTo>
                    <a:pt x="29210" y="115744"/>
                    <a:pt x="26670" y="132811"/>
                    <a:pt x="25400" y="150466"/>
                  </a:cubicBezTo>
                  <a:cubicBezTo>
                    <a:pt x="20320" y="169299"/>
                    <a:pt x="26670" y="629516"/>
                    <a:pt x="29210" y="648348"/>
                  </a:cubicBezTo>
                  <a:cubicBezTo>
                    <a:pt x="29210" y="668358"/>
                    <a:pt x="29210" y="688956"/>
                    <a:pt x="30480" y="708965"/>
                  </a:cubicBezTo>
                  <a:cubicBezTo>
                    <a:pt x="30480" y="723678"/>
                    <a:pt x="33020" y="738391"/>
                    <a:pt x="33020" y="753104"/>
                  </a:cubicBezTo>
                  <a:cubicBezTo>
                    <a:pt x="33020" y="768994"/>
                    <a:pt x="33020" y="784883"/>
                    <a:pt x="31750" y="802075"/>
                  </a:cubicBezTo>
                  <a:cubicBezTo>
                    <a:pt x="31750" y="805885"/>
                    <a:pt x="31750" y="808425"/>
                    <a:pt x="31750" y="812235"/>
                  </a:cubicBezTo>
                  <a:cubicBezTo>
                    <a:pt x="31750" y="822395"/>
                    <a:pt x="35560" y="826205"/>
                    <a:pt x="44450" y="826205"/>
                  </a:cubicBezTo>
                  <a:cubicBezTo>
                    <a:pt x="74652" y="826205"/>
                    <a:pt x="125211" y="827475"/>
                    <a:pt x="172159" y="827475"/>
                  </a:cubicBezTo>
                  <a:cubicBezTo>
                    <a:pt x="240776" y="827475"/>
                    <a:pt x="313004" y="824935"/>
                    <a:pt x="381620" y="827475"/>
                  </a:cubicBezTo>
                  <a:cubicBezTo>
                    <a:pt x="493574" y="831285"/>
                    <a:pt x="605527" y="833825"/>
                    <a:pt x="717480" y="832555"/>
                  </a:cubicBezTo>
                  <a:cubicBezTo>
                    <a:pt x="789708" y="831285"/>
                    <a:pt x="858325" y="833825"/>
                    <a:pt x="930553" y="833825"/>
                  </a:cubicBezTo>
                  <a:cubicBezTo>
                    <a:pt x="1035283" y="833825"/>
                    <a:pt x="1140014" y="832555"/>
                    <a:pt x="1244744" y="833825"/>
                  </a:cubicBezTo>
                  <a:cubicBezTo>
                    <a:pt x="1400034" y="835095"/>
                    <a:pt x="3104614" y="824935"/>
                    <a:pt x="3263516" y="827475"/>
                  </a:cubicBezTo>
                  <a:cubicBezTo>
                    <a:pt x="3332132" y="828745"/>
                    <a:pt x="3400748" y="830015"/>
                    <a:pt x="3465754" y="830015"/>
                  </a:cubicBezTo>
                  <a:cubicBezTo>
                    <a:pt x="3584930" y="832555"/>
                    <a:pt x="3700495" y="828745"/>
                    <a:pt x="3819671" y="832555"/>
                  </a:cubicBezTo>
                  <a:cubicBezTo>
                    <a:pt x="3917178" y="835095"/>
                    <a:pt x="4014686" y="835095"/>
                    <a:pt x="4112194" y="837635"/>
                  </a:cubicBezTo>
                  <a:cubicBezTo>
                    <a:pt x="4256650" y="841445"/>
                    <a:pt x="4401106" y="843985"/>
                    <a:pt x="4545562" y="845255"/>
                  </a:cubicBezTo>
                  <a:cubicBezTo>
                    <a:pt x="4599733" y="845255"/>
                    <a:pt x="4622406" y="843985"/>
                    <a:pt x="4642726" y="843985"/>
                  </a:cubicBezTo>
                  <a:close/>
                </a:path>
              </a:pathLst>
            </a:custGeom>
            <a:solidFill>
              <a:srgbClr val="252627"/>
            </a:solidFill>
          </p:spPr>
        </p:sp>
      </p:grpSp>
      <p:sp>
        <p:nvSpPr>
          <p:cNvPr name="TextBox 11" id="11"/>
          <p:cNvSpPr txBox="true"/>
          <p:nvPr/>
        </p:nvSpPr>
        <p:spPr>
          <a:xfrm rot="0">
            <a:off x="2674608" y="1058174"/>
            <a:ext cx="12938784" cy="1453625"/>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needs &amp; insights</a:t>
            </a:r>
          </a:p>
        </p:txBody>
      </p:sp>
      <p:sp>
        <p:nvSpPr>
          <p:cNvPr name="TextBox 12" id="12"/>
          <p:cNvSpPr txBox="true"/>
          <p:nvPr/>
        </p:nvSpPr>
        <p:spPr>
          <a:xfrm rot="0">
            <a:off x="1755836" y="4368132"/>
            <a:ext cx="3371281" cy="1626936"/>
          </a:xfrm>
          <a:prstGeom prst="rect">
            <a:avLst/>
          </a:prstGeom>
        </p:spPr>
        <p:txBody>
          <a:bodyPr anchor="t" rtlCol="false" tIns="0" lIns="0" bIns="0" rIns="0">
            <a:spAutoFit/>
          </a:bodyPr>
          <a:lstStyle/>
          <a:p>
            <a:pPr algn="ctr">
              <a:lnSpc>
                <a:spcPts val="6240"/>
              </a:lnSpc>
            </a:pPr>
            <a:r>
              <a:rPr lang="en-US" sz="6000">
                <a:solidFill>
                  <a:srgbClr val="442816"/>
                </a:solidFill>
                <a:latin typeface="Balmy"/>
                <a:ea typeface="Balmy"/>
                <a:cs typeface="Balmy"/>
                <a:sym typeface="Balmy"/>
              </a:rPr>
              <a:t>They need...</a:t>
            </a:r>
          </a:p>
        </p:txBody>
      </p:sp>
      <p:sp>
        <p:nvSpPr>
          <p:cNvPr name="TextBox 13" id="13"/>
          <p:cNvSpPr txBox="true"/>
          <p:nvPr/>
        </p:nvSpPr>
        <p:spPr>
          <a:xfrm rot="0">
            <a:off x="1465212" y="6568475"/>
            <a:ext cx="3952527" cy="1619250"/>
          </a:xfrm>
          <a:prstGeom prst="rect">
            <a:avLst/>
          </a:prstGeom>
        </p:spPr>
        <p:txBody>
          <a:bodyPr anchor="t" rtlCol="false" tIns="0" lIns="0" bIns="0" rIns="0">
            <a:spAutoFit/>
          </a:bodyPr>
          <a:lstStyle/>
          <a:p>
            <a:pPr algn="ctr">
              <a:lnSpc>
                <a:spcPts val="4200"/>
              </a:lnSpc>
              <a:spcBef>
                <a:spcPct val="0"/>
              </a:spcBef>
            </a:pPr>
            <a:r>
              <a:rPr lang="en-US" sz="3000">
                <a:solidFill>
                  <a:srgbClr val="442816"/>
                </a:solidFill>
                <a:latin typeface="Childos Arabic Light"/>
                <a:ea typeface="Childos Arabic Light"/>
                <a:cs typeface="Childos Arabic Light"/>
                <a:sym typeface="Childos Arabic Light"/>
              </a:rPr>
              <a:t>To have equal access to resources for academic success</a:t>
            </a:r>
          </a:p>
        </p:txBody>
      </p:sp>
      <p:sp>
        <p:nvSpPr>
          <p:cNvPr name="TextBox 14" id="14"/>
          <p:cNvSpPr txBox="true"/>
          <p:nvPr/>
        </p:nvSpPr>
        <p:spPr>
          <a:xfrm rot="0">
            <a:off x="12130221" y="4368132"/>
            <a:ext cx="4375595" cy="1626936"/>
          </a:xfrm>
          <a:prstGeom prst="rect">
            <a:avLst/>
          </a:prstGeom>
        </p:spPr>
        <p:txBody>
          <a:bodyPr anchor="t" rtlCol="false" tIns="0" lIns="0" bIns="0" rIns="0">
            <a:spAutoFit/>
          </a:bodyPr>
          <a:lstStyle/>
          <a:p>
            <a:pPr algn="ctr">
              <a:lnSpc>
                <a:spcPts val="6240"/>
              </a:lnSpc>
            </a:pPr>
            <a:r>
              <a:rPr lang="en-US" sz="6000">
                <a:solidFill>
                  <a:srgbClr val="442816"/>
                </a:solidFill>
                <a:latin typeface="Balmy"/>
                <a:ea typeface="Balmy"/>
                <a:cs typeface="Balmy"/>
                <a:sym typeface="Balmy"/>
              </a:rPr>
              <a:t>It would be great if... </a:t>
            </a:r>
          </a:p>
        </p:txBody>
      </p:sp>
      <p:sp>
        <p:nvSpPr>
          <p:cNvPr name="Freeform 15" id="15"/>
          <p:cNvSpPr/>
          <p:nvPr/>
        </p:nvSpPr>
        <p:spPr>
          <a:xfrm flipH="false" flipV="false" rot="0">
            <a:off x="6688548" y="5046113"/>
            <a:ext cx="4170865" cy="3779846"/>
          </a:xfrm>
          <a:custGeom>
            <a:avLst/>
            <a:gdLst/>
            <a:ahLst/>
            <a:cxnLst/>
            <a:rect r="r" b="b" t="t" l="l"/>
            <a:pathLst>
              <a:path h="3779846" w="4170865">
                <a:moveTo>
                  <a:pt x="0" y="0"/>
                </a:moveTo>
                <a:lnTo>
                  <a:pt x="4170865" y="0"/>
                </a:lnTo>
                <a:lnTo>
                  <a:pt x="4170865" y="3779846"/>
                </a:lnTo>
                <a:lnTo>
                  <a:pt x="0" y="3779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2341755" y="6568475"/>
            <a:ext cx="3952527" cy="1619250"/>
          </a:xfrm>
          <a:prstGeom prst="rect">
            <a:avLst/>
          </a:prstGeom>
        </p:spPr>
        <p:txBody>
          <a:bodyPr anchor="t" rtlCol="false" tIns="0" lIns="0" bIns="0" rIns="0">
            <a:spAutoFit/>
          </a:bodyPr>
          <a:lstStyle/>
          <a:p>
            <a:pPr algn="ctr">
              <a:lnSpc>
                <a:spcPts val="4200"/>
              </a:lnSpc>
              <a:spcBef>
                <a:spcPct val="0"/>
              </a:spcBef>
            </a:pPr>
            <a:r>
              <a:rPr lang="en-US" sz="3000">
                <a:solidFill>
                  <a:srgbClr val="442816"/>
                </a:solidFill>
                <a:latin typeface="Childos Arabic Light"/>
                <a:ea typeface="Childos Arabic Light"/>
                <a:cs typeface="Childos Arabic Light"/>
                <a:sym typeface="Childos Arabic Light"/>
              </a:rPr>
              <a:t>Students can get affordable college admission advice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5746245" y="-387378"/>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1283299" y="-1666590"/>
            <a:ext cx="10254039" cy="13620180"/>
            <a:chOff x="0" y="0"/>
            <a:chExt cx="2700652" cy="3587208"/>
          </a:xfrm>
        </p:grpSpPr>
        <p:sp>
          <p:nvSpPr>
            <p:cNvPr name="Freeform 8" id="8"/>
            <p:cNvSpPr/>
            <p:nvPr/>
          </p:nvSpPr>
          <p:spPr>
            <a:xfrm flipH="false" flipV="false" rot="0">
              <a:off x="0" y="0"/>
              <a:ext cx="2700652" cy="3587208"/>
            </a:xfrm>
            <a:custGeom>
              <a:avLst/>
              <a:gdLst/>
              <a:ahLst/>
              <a:cxnLst/>
              <a:rect r="r" b="b" t="t" l="l"/>
              <a:pathLst>
                <a:path h="3587208" w="2700652">
                  <a:moveTo>
                    <a:pt x="0" y="0"/>
                  </a:moveTo>
                  <a:lnTo>
                    <a:pt x="2700652" y="0"/>
                  </a:lnTo>
                  <a:lnTo>
                    <a:pt x="2700652" y="3587208"/>
                  </a:lnTo>
                  <a:lnTo>
                    <a:pt x="0" y="3587208"/>
                  </a:lnTo>
                  <a:close/>
                </a:path>
              </a:pathLst>
            </a:custGeom>
            <a:solidFill>
              <a:srgbClr val="FCCE5D"/>
            </a:solidFill>
            <a:ln cap="sq">
              <a:noFill/>
              <a:prstDash val="solid"/>
              <a:miter/>
            </a:ln>
          </p:spPr>
        </p:sp>
        <p:sp>
          <p:nvSpPr>
            <p:cNvPr name="TextBox 9" id="9"/>
            <p:cNvSpPr txBox="true"/>
            <p:nvPr/>
          </p:nvSpPr>
          <p:spPr>
            <a:xfrm>
              <a:off x="0" y="-38100"/>
              <a:ext cx="2700652" cy="362530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797479" y="-356962"/>
            <a:ext cx="346521" cy="11000925"/>
            <a:chOff x="0" y="0"/>
            <a:chExt cx="462027" cy="14667900"/>
          </a:xfrm>
        </p:grpSpPr>
        <p:sp>
          <p:nvSpPr>
            <p:cNvPr name="Freeform 11" id="11"/>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2717161" y="11488711"/>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4" id="14"/>
          <p:cNvSpPr/>
          <p:nvPr/>
        </p:nvSpPr>
        <p:spPr>
          <a:xfrm flipH="false" flipV="false" rot="0">
            <a:off x="2728585" y="6448425"/>
            <a:ext cx="3719898" cy="3599117"/>
          </a:xfrm>
          <a:custGeom>
            <a:avLst/>
            <a:gdLst/>
            <a:ahLst/>
            <a:cxnLst/>
            <a:rect r="r" b="b" t="t" l="l"/>
            <a:pathLst>
              <a:path h="3599117" w="3719898">
                <a:moveTo>
                  <a:pt x="0" y="0"/>
                </a:moveTo>
                <a:lnTo>
                  <a:pt x="3719898" y="0"/>
                </a:lnTo>
                <a:lnTo>
                  <a:pt x="3719898" y="3599116"/>
                </a:lnTo>
                <a:lnTo>
                  <a:pt x="0" y="3599116"/>
                </a:lnTo>
                <a:lnTo>
                  <a:pt x="0" y="0"/>
                </a:lnTo>
                <a:close/>
              </a:path>
            </a:pathLst>
          </a:custGeom>
          <a:blipFill>
            <a:blip r:embed="rId6"/>
            <a:stretch>
              <a:fillRect l="0" t="0" r="0" b="-3355"/>
            </a:stretch>
          </a:blipFill>
        </p:spPr>
      </p:sp>
      <p:sp>
        <p:nvSpPr>
          <p:cNvPr name="TextBox 15" id="15"/>
          <p:cNvSpPr txBox="true"/>
          <p:nvPr/>
        </p:nvSpPr>
        <p:spPr>
          <a:xfrm rot="0">
            <a:off x="782689" y="1181100"/>
            <a:ext cx="6869029" cy="284429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bolivian</a:t>
            </a:r>
          </a:p>
          <a:p>
            <a:pPr algn="ctr">
              <a:lnSpc>
                <a:spcPts val="11023"/>
              </a:lnSpc>
            </a:pPr>
            <a:r>
              <a:rPr lang="en-US" sz="10599">
                <a:solidFill>
                  <a:srgbClr val="442816"/>
                </a:solidFill>
                <a:latin typeface="Balmy"/>
                <a:ea typeface="Balmy"/>
                <a:cs typeface="Balmy"/>
                <a:sym typeface="Balmy"/>
              </a:rPr>
              <a:t>student</a:t>
            </a:r>
          </a:p>
        </p:txBody>
      </p:sp>
      <p:sp>
        <p:nvSpPr>
          <p:cNvPr name="TextBox 16" id="16"/>
          <p:cNvSpPr txBox="true"/>
          <p:nvPr/>
        </p:nvSpPr>
        <p:spPr>
          <a:xfrm rot="0">
            <a:off x="10287000" y="605699"/>
            <a:ext cx="6505958" cy="739792"/>
          </a:xfrm>
          <a:prstGeom prst="rect">
            <a:avLst/>
          </a:prstGeom>
        </p:spPr>
        <p:txBody>
          <a:bodyPr anchor="t" rtlCol="false" tIns="0" lIns="0" bIns="0" rIns="0">
            <a:spAutoFit/>
          </a:bodyPr>
          <a:lstStyle/>
          <a:p>
            <a:pPr algn="l">
              <a:lnSpc>
                <a:spcPts val="5200"/>
              </a:lnSpc>
            </a:pPr>
            <a:r>
              <a:rPr lang="en-US" sz="5000">
                <a:solidFill>
                  <a:srgbClr val="442816"/>
                </a:solidFill>
                <a:latin typeface="Childos Arabic"/>
                <a:ea typeface="Childos Arabic"/>
                <a:cs typeface="Childos Arabic"/>
                <a:sym typeface="Childos Arabic"/>
              </a:rPr>
              <a:t>Background </a:t>
            </a:r>
          </a:p>
        </p:txBody>
      </p:sp>
      <p:sp>
        <p:nvSpPr>
          <p:cNvPr name="TextBox 17" id="17"/>
          <p:cNvSpPr txBox="true"/>
          <p:nvPr/>
        </p:nvSpPr>
        <p:spPr>
          <a:xfrm rot="0">
            <a:off x="10287000" y="1530985"/>
            <a:ext cx="7257372" cy="3612515"/>
          </a:xfrm>
          <a:prstGeom prst="rect">
            <a:avLst/>
          </a:prstGeom>
        </p:spPr>
        <p:txBody>
          <a:bodyPr anchor="t" rtlCol="false" tIns="0" lIns="0" bIns="0" rIns="0">
            <a:spAutoFit/>
          </a:bodyPr>
          <a:lstStyle/>
          <a:p>
            <a:pPr algn="l" marL="626109" indent="-313054" lvl="1">
              <a:lnSpc>
                <a:spcPts val="4059"/>
              </a:lnSpc>
              <a:buFont typeface="Arial"/>
              <a:buChar char="•"/>
            </a:pPr>
            <a:r>
              <a:rPr lang="en-US" sz="2899">
                <a:solidFill>
                  <a:srgbClr val="442816"/>
                </a:solidFill>
                <a:latin typeface="Childos Arabic Light"/>
                <a:ea typeface="Childos Arabic Light"/>
                <a:cs typeface="Childos Arabic Light"/>
                <a:sym typeface="Childos Arabic Light"/>
              </a:rPr>
              <a:t>International college student from Bolivia and Korea</a:t>
            </a:r>
          </a:p>
          <a:p>
            <a:pPr algn="l" marL="626109" indent="-313054" lvl="1">
              <a:lnSpc>
                <a:spcPts val="4059"/>
              </a:lnSpc>
              <a:buFont typeface="Arial"/>
              <a:buChar char="•"/>
            </a:pPr>
            <a:r>
              <a:rPr lang="en-US" sz="2899">
                <a:solidFill>
                  <a:srgbClr val="442816"/>
                </a:solidFill>
                <a:latin typeface="Childos Arabic Light"/>
                <a:ea typeface="Childos Arabic Light"/>
                <a:cs typeface="Childos Arabic Light"/>
                <a:sym typeface="Childos Arabic Light"/>
              </a:rPr>
              <a:t>Had a sibling that had been through the application process and a cousin that helped her apply to school</a:t>
            </a:r>
          </a:p>
          <a:p>
            <a:pPr algn="l" marL="626109" indent="-313054" lvl="1">
              <a:lnSpc>
                <a:spcPts val="4059"/>
              </a:lnSpc>
              <a:spcBef>
                <a:spcPct val="0"/>
              </a:spcBef>
              <a:buFont typeface="Arial"/>
              <a:buChar char="•"/>
            </a:pPr>
            <a:r>
              <a:rPr lang="en-US" sz="2899">
                <a:solidFill>
                  <a:srgbClr val="442816"/>
                </a:solidFill>
                <a:latin typeface="Childos Arabic Light"/>
                <a:ea typeface="Childos Arabic Light"/>
                <a:cs typeface="Childos Arabic Light"/>
                <a:sym typeface="Childos Arabic Light"/>
              </a:rPr>
              <a:t>Used multiple paid-services during her application process</a:t>
            </a:r>
          </a:p>
        </p:txBody>
      </p:sp>
      <p:sp>
        <p:nvSpPr>
          <p:cNvPr name="TextBox 18" id="18"/>
          <p:cNvSpPr txBox="true"/>
          <p:nvPr/>
        </p:nvSpPr>
        <p:spPr>
          <a:xfrm rot="0">
            <a:off x="774705" y="4137132"/>
            <a:ext cx="7627658" cy="2628900"/>
          </a:xfrm>
          <a:prstGeom prst="rect">
            <a:avLst/>
          </a:prstGeom>
        </p:spPr>
        <p:txBody>
          <a:bodyPr anchor="t" rtlCol="false" tIns="0" lIns="0" bIns="0" rIns="0">
            <a:spAutoFit/>
          </a:bodyPr>
          <a:lstStyle/>
          <a:p>
            <a:pPr algn="ctr">
              <a:lnSpc>
                <a:spcPts val="4199"/>
              </a:lnSpc>
            </a:pPr>
            <a:r>
              <a:rPr lang="en-US" sz="2999">
                <a:solidFill>
                  <a:srgbClr val="442816"/>
                </a:solidFill>
                <a:latin typeface="Childos Arabic"/>
                <a:ea typeface="Childos Arabic"/>
                <a:cs typeface="Childos Arabic"/>
                <a:sym typeface="Childos Arabic"/>
              </a:rPr>
              <a:t>Bolivia </a:t>
            </a:r>
          </a:p>
          <a:p>
            <a:pPr algn="ctr">
              <a:lnSpc>
                <a:spcPts val="4199"/>
              </a:lnSpc>
            </a:pPr>
            <a:r>
              <a:rPr lang="en-US" sz="2999">
                <a:solidFill>
                  <a:srgbClr val="442816"/>
                </a:solidFill>
                <a:latin typeface="Childos Arabic"/>
                <a:ea typeface="Childos Arabic"/>
                <a:cs typeface="Childos Arabic"/>
                <a:sym typeface="Childos Arabic"/>
              </a:rPr>
              <a:t>Went to International School in Bolivia</a:t>
            </a:r>
          </a:p>
          <a:p>
            <a:pPr algn="ctr">
              <a:lnSpc>
                <a:spcPts val="4199"/>
              </a:lnSpc>
            </a:pPr>
            <a:r>
              <a:rPr lang="en-US" sz="2999">
                <a:solidFill>
                  <a:srgbClr val="442816"/>
                </a:solidFill>
                <a:latin typeface="Childos Arabic"/>
                <a:ea typeface="Childos Arabic"/>
                <a:cs typeface="Childos Arabic"/>
                <a:sym typeface="Childos Arabic"/>
              </a:rPr>
              <a:t>Middle Class</a:t>
            </a:r>
          </a:p>
          <a:p>
            <a:pPr algn="ctr">
              <a:lnSpc>
                <a:spcPts val="4199"/>
              </a:lnSpc>
            </a:pPr>
            <a:r>
              <a:rPr lang="en-US" sz="2999">
                <a:solidFill>
                  <a:srgbClr val="442816"/>
                </a:solidFill>
                <a:latin typeface="Childos Arabic"/>
                <a:ea typeface="Childos Arabic"/>
                <a:cs typeface="Childos Arabic"/>
                <a:sym typeface="Childos Arabic"/>
              </a:rPr>
              <a:t>Interview Format: In-person</a:t>
            </a:r>
          </a:p>
          <a:p>
            <a:pPr algn="ctr">
              <a:lnSpc>
                <a:spcPts val="4199"/>
              </a:lnSpc>
              <a:spcBef>
                <a:spcPct val="0"/>
              </a:spcBef>
            </a:pPr>
          </a:p>
        </p:txBody>
      </p:sp>
      <p:sp>
        <p:nvSpPr>
          <p:cNvPr name="TextBox 19" id="19"/>
          <p:cNvSpPr txBox="true"/>
          <p:nvPr/>
        </p:nvSpPr>
        <p:spPr>
          <a:xfrm rot="0">
            <a:off x="10287000" y="5513495"/>
            <a:ext cx="6505958" cy="739792"/>
          </a:xfrm>
          <a:prstGeom prst="rect">
            <a:avLst/>
          </a:prstGeom>
        </p:spPr>
        <p:txBody>
          <a:bodyPr anchor="t" rtlCol="false" tIns="0" lIns="0" bIns="0" rIns="0">
            <a:spAutoFit/>
          </a:bodyPr>
          <a:lstStyle/>
          <a:p>
            <a:pPr algn="l">
              <a:lnSpc>
                <a:spcPts val="5200"/>
              </a:lnSpc>
            </a:pPr>
            <a:r>
              <a:rPr lang="en-US" sz="5000">
                <a:solidFill>
                  <a:srgbClr val="442816"/>
                </a:solidFill>
                <a:latin typeface="Childos Arabic"/>
                <a:ea typeface="Childos Arabic"/>
                <a:cs typeface="Childos Arabic"/>
                <a:sym typeface="Childos Arabic"/>
              </a:rPr>
              <a:t>Key Quotes</a:t>
            </a:r>
          </a:p>
        </p:txBody>
      </p:sp>
      <p:sp>
        <p:nvSpPr>
          <p:cNvPr name="TextBox 20" id="20"/>
          <p:cNvSpPr txBox="true"/>
          <p:nvPr/>
        </p:nvSpPr>
        <p:spPr>
          <a:xfrm rot="0">
            <a:off x="10287000" y="6434262"/>
            <a:ext cx="7257372" cy="3676650"/>
          </a:xfrm>
          <a:prstGeom prst="rect">
            <a:avLst/>
          </a:prstGeom>
        </p:spPr>
        <p:txBody>
          <a:bodyPr anchor="t" rtlCol="false" tIns="0" lIns="0" bIns="0" rIns="0">
            <a:spAutoFit/>
          </a:bodyPr>
          <a:lstStyle/>
          <a:p>
            <a:pPr algn="l" marL="647698" indent="-323849" lvl="1">
              <a:lnSpc>
                <a:spcPts val="4199"/>
              </a:lnSpc>
              <a:buFont typeface="Arial"/>
              <a:buChar char="•"/>
            </a:pPr>
            <a:r>
              <a:rPr lang="en-US" sz="2999">
                <a:solidFill>
                  <a:srgbClr val="442816"/>
                </a:solidFill>
                <a:latin typeface="Childos Arabic Light"/>
                <a:ea typeface="Childos Arabic Light"/>
                <a:cs typeface="Childos Arabic Light"/>
                <a:sym typeface="Childos Arabic Light"/>
              </a:rPr>
              <a:t>“It's not necessarily about being super genuine, but about kind of crafting a persona of who you want to be to the colleges.” </a:t>
            </a:r>
          </a:p>
          <a:p>
            <a:pPr algn="l" marL="647698" indent="-323849" lvl="1">
              <a:lnSpc>
                <a:spcPts val="4199"/>
              </a:lnSpc>
              <a:spcBef>
                <a:spcPct val="0"/>
              </a:spcBef>
              <a:buFont typeface="Arial"/>
              <a:buChar char="•"/>
            </a:pPr>
            <a:r>
              <a:rPr lang="en-US" sz="2999">
                <a:solidFill>
                  <a:srgbClr val="442816"/>
                </a:solidFill>
                <a:latin typeface="Childos Arabic Light"/>
                <a:ea typeface="Childos Arabic Light"/>
                <a:cs typeface="Childos Arabic Light"/>
                <a:sym typeface="Childos Arabic Light"/>
              </a:rPr>
              <a:t>“When it comes to [international students],  [colleges] want you to understand they want you for our money.”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DAGSW9NOf2c</dc:identifier>
  <dcterms:modified xsi:type="dcterms:W3CDTF">2011-08-01T06:04:30Z</dcterms:modified>
  <cp:revision>1</cp:revision>
  <dc:title>Week 3 Report</dc:title>
</cp:coreProperties>
</file>